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9"/>
  </p:notes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5" r:id="rId9"/>
    <p:sldId id="264" r:id="rId10"/>
    <p:sldId id="322" r:id="rId11"/>
    <p:sldId id="347" r:id="rId12"/>
    <p:sldId id="318" r:id="rId13"/>
    <p:sldId id="317" r:id="rId14"/>
    <p:sldId id="266" r:id="rId15"/>
    <p:sldId id="267" r:id="rId16"/>
    <p:sldId id="268" r:id="rId17"/>
    <p:sldId id="344" r:id="rId18"/>
    <p:sldId id="269" r:id="rId19"/>
    <p:sldId id="270" r:id="rId20"/>
    <p:sldId id="272" r:id="rId21"/>
    <p:sldId id="274" r:id="rId22"/>
    <p:sldId id="277" r:id="rId23"/>
    <p:sldId id="271" r:id="rId24"/>
    <p:sldId id="319" r:id="rId25"/>
    <p:sldId id="321" r:id="rId26"/>
    <p:sldId id="275" r:id="rId27"/>
    <p:sldId id="338" r:id="rId28"/>
    <p:sldId id="345" r:id="rId29"/>
    <p:sldId id="273" r:id="rId30"/>
    <p:sldId id="281" r:id="rId31"/>
    <p:sldId id="279" r:id="rId32"/>
    <p:sldId id="280" r:id="rId33"/>
    <p:sldId id="283" r:id="rId34"/>
    <p:sldId id="284" r:id="rId35"/>
    <p:sldId id="285" r:id="rId36"/>
    <p:sldId id="282" r:id="rId37"/>
    <p:sldId id="286" r:id="rId38"/>
    <p:sldId id="287" r:id="rId39"/>
    <p:sldId id="323" r:id="rId40"/>
    <p:sldId id="346" r:id="rId41"/>
    <p:sldId id="294" r:id="rId42"/>
    <p:sldId id="292" r:id="rId43"/>
    <p:sldId id="293" r:id="rId44"/>
    <p:sldId id="296" r:id="rId45"/>
    <p:sldId id="295" r:id="rId46"/>
    <p:sldId id="297" r:id="rId47"/>
    <p:sldId id="342" r:id="rId48"/>
    <p:sldId id="320" r:id="rId49"/>
    <p:sldId id="299" r:id="rId50"/>
    <p:sldId id="339" r:id="rId51"/>
    <p:sldId id="324" r:id="rId52"/>
    <p:sldId id="325" r:id="rId53"/>
    <p:sldId id="326" r:id="rId54"/>
    <p:sldId id="333" r:id="rId55"/>
    <p:sldId id="334" r:id="rId56"/>
    <p:sldId id="335" r:id="rId57"/>
    <p:sldId id="306" r:id="rId58"/>
    <p:sldId id="300" r:id="rId59"/>
    <p:sldId id="302" r:id="rId60"/>
    <p:sldId id="343" r:id="rId61"/>
    <p:sldId id="307" r:id="rId62"/>
    <p:sldId id="308" r:id="rId63"/>
    <p:sldId id="311" r:id="rId64"/>
    <p:sldId id="309" r:id="rId65"/>
    <p:sldId id="310" r:id="rId66"/>
    <p:sldId id="312" r:id="rId67"/>
    <p:sldId id="313" r:id="rId68"/>
    <p:sldId id="341" r:id="rId69"/>
    <p:sldId id="330" r:id="rId70"/>
    <p:sldId id="331" r:id="rId71"/>
    <p:sldId id="332" r:id="rId72"/>
    <p:sldId id="329" r:id="rId73"/>
    <p:sldId id="315" r:id="rId74"/>
    <p:sldId id="336" r:id="rId75"/>
    <p:sldId id="337" r:id="rId76"/>
    <p:sldId id="316" r:id="rId77"/>
    <p:sldId id="340" r:id="rId7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00"/>
    <a:srgbClr val="FF9900"/>
    <a:srgbClr val="1966B3"/>
    <a:srgbClr val="FF3300"/>
    <a:srgbClr val="FFFF00"/>
    <a:srgbClr val="C1D1D3"/>
    <a:srgbClr val="5AAB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 autoAdjust="0"/>
    <p:restoredTop sz="83273" autoAdjust="0"/>
  </p:normalViewPr>
  <p:slideViewPr>
    <p:cSldViewPr>
      <p:cViewPr varScale="1">
        <p:scale>
          <a:sx n="61" d="100"/>
          <a:sy n="61" d="100"/>
        </p:scale>
        <p:origin x="169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71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9-27T09:30:07.673" idx="1">
    <p:pos x="4474" y="2551"/>
    <p:text>s.t. = 约束条件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9-27T10:03:25.617" idx="2">
    <p:pos x="4063" y="2818"/>
    <p:text>注意：这个是二分类问题</p:text>
    <p:extLst>
      <p:ext uri="{C676402C-5697-4E1C-873F-D02D1690AC5C}">
        <p15:threadingInfo xmlns:p15="http://schemas.microsoft.com/office/powerpoint/2012/main" timeZoneBias="-4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759882-3AA1-469A-ADE9-FB1E75039D6E}" type="doc">
      <dgm:prSet loTypeId="urn:microsoft.com/office/officeart/2005/8/layout/process1" loCatId="process" qsTypeId="urn:microsoft.com/office/officeart/2005/8/quickstyle/3d1" qsCatId="3D" csTypeId="urn:microsoft.com/office/officeart/2005/8/colors/accent1_2" csCatId="accent1" phldr="1"/>
      <dgm:spPr/>
    </dgm:pt>
    <dgm:pt modelId="{6F66D715-7499-4BC2-BD1A-B65A81EFEF0B}">
      <dgm:prSet phldrT="[Text]"/>
      <dgm:spPr/>
      <dgm:t>
        <a:bodyPr/>
        <a:lstStyle/>
        <a:p>
          <a:r>
            <a:rPr lang="en-US" dirty="0" smtClean="0"/>
            <a:t>Create Keys</a:t>
          </a:r>
          <a:endParaRPr lang="en-US" dirty="0"/>
        </a:p>
      </dgm:t>
    </dgm:pt>
    <dgm:pt modelId="{BA35B7AC-8085-49A3-8DD9-86A21D2AC17A}" type="parTrans" cxnId="{D6521410-34F0-4947-B45F-BB010BA73EC3}">
      <dgm:prSet/>
      <dgm:spPr/>
      <dgm:t>
        <a:bodyPr/>
        <a:lstStyle/>
        <a:p>
          <a:endParaRPr lang="en-US"/>
        </a:p>
      </dgm:t>
    </dgm:pt>
    <dgm:pt modelId="{BB0BA5DA-0581-4323-91D9-C0DFF189F03D}" type="sibTrans" cxnId="{D6521410-34F0-4947-B45F-BB010BA73EC3}">
      <dgm:prSet/>
      <dgm:spPr/>
      <dgm:t>
        <a:bodyPr/>
        <a:lstStyle/>
        <a:p>
          <a:endParaRPr lang="en-US"/>
        </a:p>
      </dgm:t>
    </dgm:pt>
    <dgm:pt modelId="{52D23029-5926-45FB-981C-ADF51895C875}">
      <dgm:prSet phldrT="[Text]"/>
      <dgm:spPr/>
      <dgm:t>
        <a:bodyPr/>
        <a:lstStyle/>
        <a:p>
          <a:r>
            <a:rPr lang="en-US" dirty="0" smtClean="0"/>
            <a:t>Sort</a:t>
          </a:r>
          <a:endParaRPr lang="en-US" dirty="0"/>
        </a:p>
      </dgm:t>
    </dgm:pt>
    <dgm:pt modelId="{2D7B3B46-6525-4984-B9F2-00B1778D0B91}" type="parTrans" cxnId="{8B1E506D-D18D-433F-AC6C-18E689A2A84F}">
      <dgm:prSet/>
      <dgm:spPr/>
      <dgm:t>
        <a:bodyPr/>
        <a:lstStyle/>
        <a:p>
          <a:endParaRPr lang="en-US"/>
        </a:p>
      </dgm:t>
    </dgm:pt>
    <dgm:pt modelId="{BBD42F3A-410A-4FA1-B592-58135893884E}" type="sibTrans" cxnId="{8B1E506D-D18D-433F-AC6C-18E689A2A84F}">
      <dgm:prSet/>
      <dgm:spPr/>
      <dgm:t>
        <a:bodyPr/>
        <a:lstStyle/>
        <a:p>
          <a:endParaRPr lang="en-US"/>
        </a:p>
      </dgm:t>
    </dgm:pt>
    <dgm:pt modelId="{D75E316D-3FC6-417C-BE1E-1C06041899F5}">
      <dgm:prSet phldrT="[Text]"/>
      <dgm:spPr/>
      <dgm:t>
        <a:bodyPr/>
        <a:lstStyle/>
        <a:p>
          <a:r>
            <a:rPr lang="en-US" dirty="0" smtClean="0"/>
            <a:t>Merge</a:t>
          </a:r>
          <a:endParaRPr lang="en-US" dirty="0"/>
        </a:p>
      </dgm:t>
    </dgm:pt>
    <dgm:pt modelId="{9B4DD1A2-809C-4ED1-807A-A5D556A81E7B}" type="parTrans" cxnId="{FB992381-48F8-43F8-AFF6-F8928F26FA3E}">
      <dgm:prSet/>
      <dgm:spPr/>
      <dgm:t>
        <a:bodyPr/>
        <a:lstStyle/>
        <a:p>
          <a:endParaRPr lang="en-US"/>
        </a:p>
      </dgm:t>
    </dgm:pt>
    <dgm:pt modelId="{D0128D12-6222-428E-91A9-45272B8BDBEA}" type="sibTrans" cxnId="{FB992381-48F8-43F8-AFF6-F8928F26FA3E}">
      <dgm:prSet/>
      <dgm:spPr/>
      <dgm:t>
        <a:bodyPr/>
        <a:lstStyle/>
        <a:p>
          <a:endParaRPr lang="en-US"/>
        </a:p>
      </dgm:t>
    </dgm:pt>
    <dgm:pt modelId="{FD65094A-05E2-4FF8-A89E-CF05C3374D93}" type="pres">
      <dgm:prSet presAssocID="{86759882-3AA1-469A-ADE9-FB1E75039D6E}" presName="Name0" presStyleCnt="0">
        <dgm:presLayoutVars>
          <dgm:dir/>
          <dgm:resizeHandles val="exact"/>
        </dgm:presLayoutVars>
      </dgm:prSet>
      <dgm:spPr/>
    </dgm:pt>
    <dgm:pt modelId="{505EB53F-9785-42CB-B96B-B7646758A198}" type="pres">
      <dgm:prSet presAssocID="{6F66D715-7499-4BC2-BD1A-B65A81EFEF0B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BB8CC33-4469-46BC-87E1-E81060B14E1B}" type="pres">
      <dgm:prSet presAssocID="{BB0BA5DA-0581-4323-91D9-C0DFF189F03D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02579BA9-535D-4154-A3DB-CC12F1BD98D9}" type="pres">
      <dgm:prSet presAssocID="{BB0BA5DA-0581-4323-91D9-C0DFF189F03D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9029E65A-B2B5-4B94-AA02-91E0F69540ED}" type="pres">
      <dgm:prSet presAssocID="{52D23029-5926-45FB-981C-ADF51895C875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CB656F-8AB3-4ECA-B258-F494C45B6DA3}" type="pres">
      <dgm:prSet presAssocID="{BBD42F3A-410A-4FA1-B592-58135893884E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7AFFB29B-6C27-460B-BE35-DBAC84675206}" type="pres">
      <dgm:prSet presAssocID="{BBD42F3A-410A-4FA1-B592-58135893884E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D5D4615E-3399-48E6-8A99-CAB737B3DB12}" type="pres">
      <dgm:prSet presAssocID="{D75E316D-3FC6-417C-BE1E-1C06041899F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1E91A34-3932-468D-BE7A-EDD79F8781D1}" type="presOf" srcId="{BBD42F3A-410A-4FA1-B592-58135893884E}" destId="{3ACB656F-8AB3-4ECA-B258-F494C45B6DA3}" srcOrd="0" destOrd="0" presId="urn:microsoft.com/office/officeart/2005/8/layout/process1"/>
    <dgm:cxn modelId="{C494E329-2011-4DA0-858F-B226F335C862}" type="presOf" srcId="{6F66D715-7499-4BC2-BD1A-B65A81EFEF0B}" destId="{505EB53F-9785-42CB-B96B-B7646758A198}" srcOrd="0" destOrd="0" presId="urn:microsoft.com/office/officeart/2005/8/layout/process1"/>
    <dgm:cxn modelId="{A88C5A99-EBBF-429D-B627-A9DF8E07DE5F}" type="presOf" srcId="{52D23029-5926-45FB-981C-ADF51895C875}" destId="{9029E65A-B2B5-4B94-AA02-91E0F69540ED}" srcOrd="0" destOrd="0" presId="urn:microsoft.com/office/officeart/2005/8/layout/process1"/>
    <dgm:cxn modelId="{470F7E95-2B3E-4459-8649-DF24C585C51E}" type="presOf" srcId="{BBD42F3A-410A-4FA1-B592-58135893884E}" destId="{7AFFB29B-6C27-460B-BE35-DBAC84675206}" srcOrd="1" destOrd="0" presId="urn:microsoft.com/office/officeart/2005/8/layout/process1"/>
    <dgm:cxn modelId="{D6521410-34F0-4947-B45F-BB010BA73EC3}" srcId="{86759882-3AA1-469A-ADE9-FB1E75039D6E}" destId="{6F66D715-7499-4BC2-BD1A-B65A81EFEF0B}" srcOrd="0" destOrd="0" parTransId="{BA35B7AC-8085-49A3-8DD9-86A21D2AC17A}" sibTransId="{BB0BA5DA-0581-4323-91D9-C0DFF189F03D}"/>
    <dgm:cxn modelId="{FB992381-48F8-43F8-AFF6-F8928F26FA3E}" srcId="{86759882-3AA1-469A-ADE9-FB1E75039D6E}" destId="{D75E316D-3FC6-417C-BE1E-1C06041899F5}" srcOrd="2" destOrd="0" parTransId="{9B4DD1A2-809C-4ED1-807A-A5D556A81E7B}" sibTransId="{D0128D12-6222-428E-91A9-45272B8BDBEA}"/>
    <dgm:cxn modelId="{27E80393-EF8E-4D17-ACA0-ABB6586FC748}" type="presOf" srcId="{D75E316D-3FC6-417C-BE1E-1C06041899F5}" destId="{D5D4615E-3399-48E6-8A99-CAB737B3DB12}" srcOrd="0" destOrd="0" presId="urn:microsoft.com/office/officeart/2005/8/layout/process1"/>
    <dgm:cxn modelId="{21CB96A4-9742-4C23-AFC6-9A3C3C6F68D8}" type="presOf" srcId="{BB0BA5DA-0581-4323-91D9-C0DFF189F03D}" destId="{02579BA9-535D-4154-A3DB-CC12F1BD98D9}" srcOrd="1" destOrd="0" presId="urn:microsoft.com/office/officeart/2005/8/layout/process1"/>
    <dgm:cxn modelId="{8B1E506D-D18D-433F-AC6C-18E689A2A84F}" srcId="{86759882-3AA1-469A-ADE9-FB1E75039D6E}" destId="{52D23029-5926-45FB-981C-ADF51895C875}" srcOrd="1" destOrd="0" parTransId="{2D7B3B46-6525-4984-B9F2-00B1778D0B91}" sibTransId="{BBD42F3A-410A-4FA1-B592-58135893884E}"/>
    <dgm:cxn modelId="{6D510DB0-D4EB-4175-8A5D-1664612413D9}" type="presOf" srcId="{86759882-3AA1-469A-ADE9-FB1E75039D6E}" destId="{FD65094A-05E2-4FF8-A89E-CF05C3374D93}" srcOrd="0" destOrd="0" presId="urn:microsoft.com/office/officeart/2005/8/layout/process1"/>
    <dgm:cxn modelId="{61ABB654-6C9B-429A-8FA4-5781234B26D0}" type="presOf" srcId="{BB0BA5DA-0581-4323-91D9-C0DFF189F03D}" destId="{1BB8CC33-4469-46BC-87E1-E81060B14E1B}" srcOrd="0" destOrd="0" presId="urn:microsoft.com/office/officeart/2005/8/layout/process1"/>
    <dgm:cxn modelId="{3F0EB882-8DDD-4D3E-BC42-59C77A297873}" type="presParOf" srcId="{FD65094A-05E2-4FF8-A89E-CF05C3374D93}" destId="{505EB53F-9785-42CB-B96B-B7646758A198}" srcOrd="0" destOrd="0" presId="urn:microsoft.com/office/officeart/2005/8/layout/process1"/>
    <dgm:cxn modelId="{771D352F-705A-4F07-99CD-CCB182E01111}" type="presParOf" srcId="{FD65094A-05E2-4FF8-A89E-CF05C3374D93}" destId="{1BB8CC33-4469-46BC-87E1-E81060B14E1B}" srcOrd="1" destOrd="0" presId="urn:microsoft.com/office/officeart/2005/8/layout/process1"/>
    <dgm:cxn modelId="{E9896EA5-77A2-45F8-A43D-7521FC55AB82}" type="presParOf" srcId="{1BB8CC33-4469-46BC-87E1-E81060B14E1B}" destId="{02579BA9-535D-4154-A3DB-CC12F1BD98D9}" srcOrd="0" destOrd="0" presId="urn:microsoft.com/office/officeart/2005/8/layout/process1"/>
    <dgm:cxn modelId="{854591E0-ED55-4E20-BB56-DF33A602236F}" type="presParOf" srcId="{FD65094A-05E2-4FF8-A89E-CF05C3374D93}" destId="{9029E65A-B2B5-4B94-AA02-91E0F69540ED}" srcOrd="2" destOrd="0" presId="urn:microsoft.com/office/officeart/2005/8/layout/process1"/>
    <dgm:cxn modelId="{74A7D9AF-A205-4B03-9D85-4DA07B544ECA}" type="presParOf" srcId="{FD65094A-05E2-4FF8-A89E-CF05C3374D93}" destId="{3ACB656F-8AB3-4ECA-B258-F494C45B6DA3}" srcOrd="3" destOrd="0" presId="urn:microsoft.com/office/officeart/2005/8/layout/process1"/>
    <dgm:cxn modelId="{B2EE00EA-5F16-4B86-BEC6-4D4EEEE68ABD}" type="presParOf" srcId="{3ACB656F-8AB3-4ECA-B258-F494C45B6DA3}" destId="{7AFFB29B-6C27-460B-BE35-DBAC84675206}" srcOrd="0" destOrd="0" presId="urn:microsoft.com/office/officeart/2005/8/layout/process1"/>
    <dgm:cxn modelId="{2CF9503F-BE91-49B7-B33B-34C61B7FB60A}" type="presParOf" srcId="{FD65094A-05E2-4FF8-A89E-CF05C3374D93}" destId="{D5D4615E-3399-48E6-8A99-CAB737B3DB1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5EB53F-9785-42CB-B96B-B7646758A198}">
      <dsp:nvSpPr>
        <dsp:cNvPr id="0" name=""/>
        <dsp:cNvSpPr/>
      </dsp:nvSpPr>
      <dsp:spPr>
        <a:xfrm>
          <a:off x="4018" y="325487"/>
          <a:ext cx="1201042" cy="7206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Create Keys</a:t>
          </a:r>
          <a:endParaRPr lang="en-US" sz="1900" kern="1200" dirty="0"/>
        </a:p>
      </dsp:txBody>
      <dsp:txXfrm>
        <a:off x="25124" y="346593"/>
        <a:ext cx="1158830" cy="678413"/>
      </dsp:txXfrm>
    </dsp:sp>
    <dsp:sp modelId="{1BB8CC33-4469-46BC-87E1-E81060B14E1B}">
      <dsp:nvSpPr>
        <dsp:cNvPr id="0" name=""/>
        <dsp:cNvSpPr/>
      </dsp:nvSpPr>
      <dsp:spPr>
        <a:xfrm>
          <a:off x="1325165" y="536870"/>
          <a:ext cx="254621" cy="29785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1325165" y="596442"/>
        <a:ext cx="178235" cy="178714"/>
      </dsp:txXfrm>
    </dsp:sp>
    <dsp:sp modelId="{9029E65A-B2B5-4B94-AA02-91E0F69540ED}">
      <dsp:nvSpPr>
        <dsp:cNvPr id="0" name=""/>
        <dsp:cNvSpPr/>
      </dsp:nvSpPr>
      <dsp:spPr>
        <a:xfrm>
          <a:off x="1685478" y="325487"/>
          <a:ext cx="1201042" cy="7206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Sort</a:t>
          </a:r>
          <a:endParaRPr lang="en-US" sz="1900" kern="1200" dirty="0"/>
        </a:p>
      </dsp:txBody>
      <dsp:txXfrm>
        <a:off x="1706584" y="346593"/>
        <a:ext cx="1158830" cy="678413"/>
      </dsp:txXfrm>
    </dsp:sp>
    <dsp:sp modelId="{3ACB656F-8AB3-4ECA-B258-F494C45B6DA3}">
      <dsp:nvSpPr>
        <dsp:cNvPr id="0" name=""/>
        <dsp:cNvSpPr/>
      </dsp:nvSpPr>
      <dsp:spPr>
        <a:xfrm>
          <a:off x="3006625" y="536870"/>
          <a:ext cx="254621" cy="29785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3006625" y="596442"/>
        <a:ext cx="178235" cy="178714"/>
      </dsp:txXfrm>
    </dsp:sp>
    <dsp:sp modelId="{D5D4615E-3399-48E6-8A99-CAB737B3DB12}">
      <dsp:nvSpPr>
        <dsp:cNvPr id="0" name=""/>
        <dsp:cNvSpPr/>
      </dsp:nvSpPr>
      <dsp:spPr>
        <a:xfrm>
          <a:off x="3366938" y="325487"/>
          <a:ext cx="1201042" cy="7206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Merge</a:t>
          </a:r>
          <a:endParaRPr lang="en-US" sz="1900" kern="1200" dirty="0"/>
        </a:p>
      </dsp:txBody>
      <dsp:txXfrm>
        <a:off x="3388044" y="346593"/>
        <a:ext cx="1158830" cy="6784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wmf"/><Relationship Id="rId1" Type="http://schemas.openxmlformats.org/officeDocument/2006/relationships/image" Target="../media/image128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Relationship Id="rId5" Type="http://schemas.openxmlformats.org/officeDocument/2006/relationships/image" Target="../media/image61.wmf"/><Relationship Id="rId4" Type="http://schemas.openxmlformats.org/officeDocument/2006/relationships/image" Target="../media/image60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Relationship Id="rId4" Type="http://schemas.openxmlformats.org/officeDocument/2006/relationships/image" Target="../media/image89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2" Type="http://schemas.openxmlformats.org/officeDocument/2006/relationships/image" Target="../media/image100.wmf"/><Relationship Id="rId1" Type="http://schemas.openxmlformats.org/officeDocument/2006/relationships/image" Target="../media/image9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ACB24BB-07AD-429A-A2E2-1D4803ABA524}" type="datetimeFigureOut">
              <a:rPr lang="zh-CN" altLang="en-US"/>
              <a:pPr>
                <a:defRPr/>
              </a:pPr>
              <a:t>2016/9/30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486AD57-67ED-4140-9F70-67C055736CF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3573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193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兰颜色的点比红颜色的点少很多：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、增加蓝色的点。但不能简单的复制，而是通过差值的方法、生成具有一定随机性的点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961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边缘点的贡献，大于中间点。如果数据量很大，机器跑不动时，可以考虑取出边缘点代替整个数据集参与计算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782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load </a:t>
            </a:r>
            <a:r>
              <a:rPr lang="en-US" altLang="zh-CN" dirty="0" err="1" smtClean="0"/>
              <a:t>carsmall</a:t>
            </a:r>
            <a:endParaRPr lang="en-US" altLang="zh-CN" dirty="0" smtClean="0"/>
          </a:p>
          <a:p>
            <a:r>
              <a:rPr lang="en-US" altLang="zh-CN" dirty="0" smtClean="0"/>
              <a:t>plot(Displacement, Acceleration,'</a:t>
            </a:r>
            <a:r>
              <a:rPr lang="en-US" altLang="zh-CN" dirty="0" err="1" smtClean="0"/>
              <a:t>ro</a:t>
            </a:r>
            <a:r>
              <a:rPr lang="en-US" altLang="zh-CN" dirty="0" smtClean="0"/>
              <a:t>')</a:t>
            </a:r>
          </a:p>
          <a:p>
            <a:r>
              <a:rPr lang="en-US" altLang="zh-CN" dirty="0" smtClean="0"/>
              <a:t>regress(Acceleration,[ones(100,1),Displacement])</a:t>
            </a:r>
          </a:p>
          <a:p>
            <a:r>
              <a:rPr lang="en-US" altLang="zh-CN" dirty="0" smtClean="0"/>
              <a:t>hold on</a:t>
            </a:r>
          </a:p>
          <a:p>
            <a:r>
              <a:rPr lang="en-US" altLang="zh-CN" dirty="0" smtClean="0"/>
              <a:t>line([0,19.35/0.021],[19.35,0])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409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[X,Y]=</a:t>
            </a:r>
            <a:r>
              <a:rPr lang="en-US" altLang="zh-CN" dirty="0" err="1" smtClean="0"/>
              <a:t>meshgrid</a:t>
            </a:r>
            <a:r>
              <a:rPr lang="en-US" altLang="zh-CN" dirty="0" smtClean="0"/>
              <a:t>(-3:0.1:3,-3:0.1:3);</a:t>
            </a:r>
          </a:p>
          <a:p>
            <a:r>
              <a:rPr lang="en-US" altLang="zh-CN" dirty="0" smtClean="0"/>
              <a:t>Z=peaks(X,Y);</a:t>
            </a:r>
          </a:p>
          <a:p>
            <a:r>
              <a:rPr lang="en-US" altLang="zh-CN" dirty="0" err="1" smtClean="0"/>
              <a:t>surfc</a:t>
            </a:r>
            <a:r>
              <a:rPr lang="en-US" altLang="zh-CN" dirty="0" smtClean="0"/>
              <a:t>(X,Y,Z);</a:t>
            </a:r>
          </a:p>
          <a:p>
            <a:r>
              <a:rPr lang="en-US" altLang="zh-CN" dirty="0" smtClean="0"/>
              <a:t>shading </a:t>
            </a:r>
            <a:r>
              <a:rPr lang="en-US" altLang="zh-CN" dirty="0" err="1" smtClean="0"/>
              <a:t>interp</a:t>
            </a:r>
            <a:endParaRPr lang="en-US" altLang="zh-CN" dirty="0" smtClean="0"/>
          </a:p>
          <a:p>
            <a:r>
              <a:rPr lang="en-US" altLang="zh-CN" dirty="0" err="1" smtClean="0"/>
              <a:t>colormap</a:t>
            </a:r>
            <a:r>
              <a:rPr lang="en-US" altLang="zh-CN" dirty="0" smtClean="0"/>
              <a:t>(gray);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2517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S=</a:t>
            </a:r>
            <a:r>
              <a:rPr lang="en-US" altLang="zh-CN" dirty="0" err="1" smtClean="0"/>
              <a:t>diag</a:t>
            </a:r>
            <a:r>
              <a:rPr lang="en-US" altLang="zh-CN" dirty="0" smtClean="0"/>
              <a:t>([1,2,0.5,1])</a:t>
            </a:r>
          </a:p>
          <a:p>
            <a:r>
              <a:rPr lang="pl-PL" altLang="zh-CN" dirty="0" smtClean="0"/>
              <a:t>M=[0,1,3,-1];</a:t>
            </a:r>
          </a:p>
          <a:p>
            <a:r>
              <a:rPr lang="pl-PL" altLang="zh-CN" dirty="0" smtClean="0"/>
              <a:t>Z=mvnrnd(M,S,10000);</a:t>
            </a:r>
          </a:p>
          <a:p>
            <a:r>
              <a:rPr lang="pl-PL" altLang="zh-CN" dirty="0" smtClean="0"/>
              <a:t>boxplot(Z)</a:t>
            </a:r>
            <a:r>
              <a:rPr lang="en-US" altLang="zh-CN" dirty="0" smtClean="0"/>
              <a:t>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18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一个属性好不好，要看它的区分度，最好是能将</a:t>
            </a:r>
            <a:r>
              <a:rPr lang="en-US" altLang="zh-CN" dirty="0" smtClean="0"/>
              <a:t>100%</a:t>
            </a:r>
            <a:r>
              <a:rPr lang="zh-CN" altLang="en-US" dirty="0" smtClean="0"/>
              <a:t>的将两类目标分开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2354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a: Non-Smoker (60%)    80%  Female   20%  Male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b: Smoker     (40%)    </a:t>
            </a:r>
            <a:r>
              <a:rPr lang="en-US" altLang="zh-CN" baseline="0" dirty="0" smtClean="0"/>
              <a:t> 5%  Female   95%  Male</a:t>
            </a:r>
          </a:p>
          <a:p>
            <a:endParaRPr lang="en-US" altLang="zh-CN" baseline="0" dirty="0" smtClean="0"/>
          </a:p>
          <a:p>
            <a:r>
              <a:rPr lang="en-US" altLang="zh-CN" dirty="0" smtClean="0"/>
              <a:t>Information Gain</a:t>
            </a:r>
            <a:r>
              <a:rPr lang="zh-CN" altLang="en-US" dirty="0" smtClean="0"/>
              <a:t>越大，说明该属性使得不确定性降低越多，效能越高。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833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高斯分布可以用一个椭圆括起来。</a:t>
            </a:r>
            <a:endParaRPr lang="en-US" altLang="zh-CN" dirty="0" smtClean="0"/>
          </a:p>
          <a:p>
            <a:r>
              <a:rPr lang="zh-CN" altLang="en-US" dirty="0" smtClean="0"/>
              <a:t>椭圆有长轴和短轴，一个属性分布越广则它所含的信息就越多。所有长轴方向的属性很信息多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7739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二维降到一维度：投影前</a:t>
            </a:r>
            <a:r>
              <a:rPr lang="en-US" altLang="zh-CN" dirty="0" smtClean="0"/>
              <a:t>X</a:t>
            </a:r>
            <a:r>
              <a:rPr lang="zh-CN" altLang="en-US" dirty="0" smtClean="0"/>
              <a:t>，投影后</a:t>
            </a:r>
            <a:r>
              <a:rPr lang="en-US" altLang="zh-CN" dirty="0" smtClean="0"/>
              <a:t>X</a:t>
            </a:r>
            <a:r>
              <a:rPr lang="zh-CN" altLang="en-US" dirty="0" smtClean="0"/>
              <a:t>‘，距离（也就是差异）尽可能小，这样信息丢失尽可能小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336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用</a:t>
            </a:r>
            <a:r>
              <a:rPr lang="en-US" altLang="zh-CN" dirty="0" err="1" smtClean="0"/>
              <a:t>matlab</a:t>
            </a:r>
            <a:r>
              <a:rPr lang="zh-CN" altLang="en-US" dirty="0" smtClean="0"/>
              <a:t>进行</a:t>
            </a:r>
            <a:r>
              <a:rPr lang="en-US" altLang="zh-CN" dirty="0" smtClean="0"/>
              <a:t>PCA</a:t>
            </a:r>
            <a:r>
              <a:rPr lang="zh-CN" altLang="en-US" dirty="0" smtClean="0"/>
              <a:t>的基本过程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031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某个点，（</a:t>
            </a:r>
            <a:r>
              <a:rPr lang="en-US" altLang="zh-CN" dirty="0" smtClean="0"/>
              <a:t>x0,</a:t>
            </a:r>
            <a:r>
              <a:rPr lang="en-US" altLang="zh-CN" baseline="0" dirty="0" smtClean="0"/>
              <a:t> —</a:t>
            </a:r>
            <a:r>
              <a:rPr lang="zh-CN" altLang="en-US" dirty="0" smtClean="0"/>
              <a:t>）</a:t>
            </a:r>
            <a:r>
              <a:rPr lang="en-US" altLang="zh-CN" dirty="0" smtClean="0"/>
              <a:t>,</a:t>
            </a:r>
            <a:r>
              <a:rPr lang="zh-CN" altLang="en-US" dirty="0" smtClean="0"/>
              <a:t>即</a:t>
            </a:r>
            <a:r>
              <a:rPr lang="en-US" altLang="zh-CN" dirty="0" smtClean="0"/>
              <a:t>y</a:t>
            </a:r>
            <a:r>
              <a:rPr lang="zh-CN" altLang="en-US" dirty="0" smtClean="0"/>
              <a:t>缺失，可以：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、取</a:t>
            </a:r>
            <a:r>
              <a:rPr lang="en-US" altLang="zh-CN" dirty="0" smtClean="0"/>
              <a:t>x=x0</a:t>
            </a:r>
            <a:r>
              <a:rPr lang="zh-CN" altLang="en-US" dirty="0" smtClean="0"/>
              <a:t>的所有</a:t>
            </a:r>
            <a:r>
              <a:rPr lang="en-US" altLang="zh-CN" dirty="0" smtClean="0"/>
              <a:t>y</a:t>
            </a:r>
            <a:r>
              <a:rPr lang="zh-CN" altLang="en-US" dirty="0" smtClean="0"/>
              <a:t>值的平均值作为</a:t>
            </a:r>
            <a:r>
              <a:rPr lang="en-US" altLang="zh-CN" dirty="0" smtClean="0"/>
              <a:t>y</a:t>
            </a:r>
            <a:r>
              <a:rPr lang="zh-CN" altLang="en-US" dirty="0" smtClean="0"/>
              <a:t>值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、根据已知的</a:t>
            </a:r>
            <a:r>
              <a:rPr lang="en-US" altLang="zh-CN" dirty="0" smtClean="0"/>
              <a:t>x=X0</a:t>
            </a:r>
            <a:r>
              <a:rPr lang="zh-CN" altLang="en-US" dirty="0" smtClean="0"/>
              <a:t>的所有</a:t>
            </a:r>
            <a:r>
              <a:rPr lang="en-US" altLang="zh-CN" dirty="0" smtClean="0"/>
              <a:t>y</a:t>
            </a:r>
            <a:r>
              <a:rPr lang="zh-CN" altLang="en-US" dirty="0" smtClean="0"/>
              <a:t>值得到一个函数（如正态分布），取其上的某点作为</a:t>
            </a:r>
            <a:r>
              <a:rPr lang="en-US" altLang="zh-CN" dirty="0" smtClean="0"/>
              <a:t>y</a:t>
            </a:r>
            <a:r>
              <a:rPr lang="zh-CN" altLang="en-US" dirty="0" smtClean="0"/>
              <a:t>值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899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PCA</a:t>
            </a:r>
            <a:r>
              <a:rPr lang="zh-CN" altLang="en-US" dirty="0" smtClean="0"/>
              <a:t>会将数据投影到长轴上，如果是分类问题，两个系列的数据就分不出来了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PCA</a:t>
            </a:r>
            <a:r>
              <a:rPr lang="zh-CN" altLang="en-US" dirty="0" smtClean="0"/>
              <a:t>是非监督性问题，不适用于有标签的数据。有标签的数据，可使用</a:t>
            </a:r>
            <a:r>
              <a:rPr lang="en-US" altLang="zh-CN" dirty="0" smtClean="0"/>
              <a:t>LDA</a:t>
            </a:r>
            <a:r>
              <a:rPr lang="zh-CN" altLang="en-US" dirty="0" smtClean="0"/>
              <a:t>进行降维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141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LDA</a:t>
            </a:r>
            <a:r>
              <a:rPr lang="zh-CN" altLang="en-US" dirty="0" smtClean="0"/>
              <a:t>也是通过投影降维，选择投影方向 </a:t>
            </a:r>
            <a:r>
              <a:rPr lang="en-US" altLang="zh-CN" dirty="0" smtClean="0"/>
              <a:t>--》</a:t>
            </a:r>
            <a:r>
              <a:rPr lang="zh-CN" altLang="en-US" dirty="0" smtClean="0"/>
              <a:t>不同的分组之间距离尽可能远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222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J</a:t>
            </a:r>
            <a:r>
              <a:rPr lang="zh-CN" altLang="en-US" dirty="0" smtClean="0"/>
              <a:t>值越大越好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1856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这张图，计算</a:t>
            </a:r>
            <a:r>
              <a:rPr lang="en-US" altLang="zh-CN" dirty="0" smtClean="0"/>
              <a:t>PCA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dirty="0" smtClean="0"/>
              <a:t>PCA</a:t>
            </a:r>
            <a:r>
              <a:rPr lang="zh-CN" altLang="en-US" dirty="0" smtClean="0"/>
              <a:t>是不考虑标签信息的，所以计算</a:t>
            </a:r>
            <a:r>
              <a:rPr lang="en-US" altLang="zh-CN" dirty="0" smtClean="0"/>
              <a:t>PCA</a:t>
            </a:r>
            <a:r>
              <a:rPr lang="zh-CN" altLang="en-US" dirty="0" smtClean="0"/>
              <a:t>的时候，要将数据集</a:t>
            </a:r>
            <a:r>
              <a:rPr lang="en-US" altLang="zh-CN" dirty="0" smtClean="0"/>
              <a:t>C1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C2</a:t>
            </a:r>
            <a:r>
              <a:rPr lang="zh-CN" altLang="en-US" dirty="0" smtClean="0"/>
              <a:t>混合在一起，计算协方差矩阵，</a:t>
            </a: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  </a:t>
            </a:r>
            <a:r>
              <a:rPr lang="en-US" altLang="zh-CN" dirty="0" err="1" smtClean="0"/>
              <a:t>cov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x,x</a:t>
            </a:r>
            <a:r>
              <a:rPr lang="en-US" altLang="zh-CN" dirty="0" smtClean="0"/>
              <a:t>)  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cov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x,y</a:t>
            </a:r>
            <a:r>
              <a:rPr lang="en-US" altLang="zh-CN" dirty="0" smtClean="0"/>
              <a:t>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  </a:t>
            </a:r>
            <a:r>
              <a:rPr lang="en-US" altLang="zh-CN" baseline="0" dirty="0" err="1" smtClean="0"/>
              <a:t>cov</a:t>
            </a:r>
            <a:r>
              <a:rPr lang="en-US" altLang="zh-CN" baseline="0" dirty="0" smtClean="0"/>
              <a:t>(</a:t>
            </a:r>
            <a:r>
              <a:rPr lang="en-US" altLang="zh-CN" baseline="0" dirty="0" err="1" smtClean="0"/>
              <a:t>y,x</a:t>
            </a:r>
            <a:r>
              <a:rPr lang="en-US" altLang="zh-CN" baseline="0" dirty="0" smtClean="0"/>
              <a:t>)   </a:t>
            </a:r>
            <a:r>
              <a:rPr lang="en-US" altLang="zh-CN" baseline="0" dirty="0" err="1" smtClean="0"/>
              <a:t>cov</a:t>
            </a:r>
            <a:r>
              <a:rPr lang="en-US" altLang="zh-CN" baseline="0" dirty="0" smtClean="0"/>
              <a:t>(</a:t>
            </a:r>
            <a:r>
              <a:rPr lang="en-US" altLang="zh-CN" baseline="0" dirty="0" err="1" smtClean="0"/>
              <a:t>y,y</a:t>
            </a:r>
            <a:r>
              <a:rPr lang="en-US" altLang="zh-CN" baseline="0" dirty="0" smtClean="0"/>
              <a:t>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 D</a:t>
            </a:r>
            <a:r>
              <a:rPr lang="zh-CN" altLang="en-US" dirty="0" smtClean="0"/>
              <a:t>中选出大的值</a:t>
            </a:r>
            <a:r>
              <a:rPr lang="en-US" altLang="zh-CN" dirty="0" smtClean="0"/>
              <a:t>5.14</a:t>
            </a:r>
            <a:r>
              <a:rPr lang="zh-CN" altLang="en-US" dirty="0" smtClean="0"/>
              <a:t>，对应的</a:t>
            </a:r>
            <a:r>
              <a:rPr lang="en-US" altLang="zh-CN" dirty="0" smtClean="0"/>
              <a:t>V</a:t>
            </a:r>
            <a:r>
              <a:rPr lang="zh-CN" altLang="en-US" dirty="0" smtClean="0"/>
              <a:t>向量（</a:t>
            </a:r>
            <a:r>
              <a:rPr lang="en-US" altLang="zh-CN" dirty="0" smtClean="0"/>
              <a:t>0.6869,0.7268</a:t>
            </a:r>
            <a:r>
              <a:rPr lang="zh-CN" altLang="en-US" dirty="0" smtClean="0"/>
              <a:t>）</a:t>
            </a:r>
            <a:r>
              <a:rPr lang="en-US" altLang="zh-CN" dirty="0" smtClean="0"/>
              <a:t>T</a:t>
            </a:r>
            <a:r>
              <a:rPr lang="zh-CN" altLang="en-US" dirty="0" smtClean="0"/>
              <a:t>，就是</a:t>
            </a:r>
            <a:r>
              <a:rPr lang="en-US" altLang="zh-CN" dirty="0" smtClean="0"/>
              <a:t>PCA</a:t>
            </a:r>
            <a:r>
              <a:rPr lang="zh-CN" altLang="en-US" dirty="0" smtClean="0"/>
              <a:t>的</a:t>
            </a:r>
            <a:r>
              <a:rPr lang="zh-CN" altLang="en-US" dirty="0" smtClean="0"/>
              <a:t>方向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4966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这张图是计算</a:t>
            </a:r>
            <a:r>
              <a:rPr lang="en-US" altLang="zh-CN" dirty="0" smtClean="0"/>
              <a:t>LCA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 smtClean="0"/>
              <a:t>1. </a:t>
            </a:r>
            <a:r>
              <a:rPr lang="zh-CN" altLang="en-US" dirty="0" smtClean="0"/>
              <a:t>数据集</a:t>
            </a:r>
            <a:r>
              <a:rPr lang="en-US" altLang="zh-CN" dirty="0" smtClean="0"/>
              <a:t>C1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C2</a:t>
            </a:r>
            <a:r>
              <a:rPr lang="zh-CN" altLang="en-US" dirty="0" smtClean="0"/>
              <a:t>是要分开的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en-US" altLang="zh-CN" baseline="0" dirty="0" smtClean="0"/>
              <a:t> S1, S2</a:t>
            </a:r>
            <a:r>
              <a:rPr lang="zh-CN" altLang="en-US" baseline="0" dirty="0" smtClean="0"/>
              <a:t>分别是</a:t>
            </a:r>
            <a:r>
              <a:rPr lang="en-US" altLang="zh-CN" baseline="0" dirty="0" smtClean="0"/>
              <a:t>C1</a:t>
            </a:r>
            <a:r>
              <a:rPr lang="zh-CN" altLang="en-US" baseline="0" dirty="0" smtClean="0"/>
              <a:t>，</a:t>
            </a:r>
            <a:r>
              <a:rPr lang="en-US" altLang="zh-CN" baseline="0" dirty="0" smtClean="0"/>
              <a:t>C2</a:t>
            </a:r>
            <a:r>
              <a:rPr lang="zh-CN" altLang="en-US" baseline="0" dirty="0" smtClean="0"/>
              <a:t>的散布矩阵，等于数据集</a:t>
            </a:r>
            <a:r>
              <a:rPr lang="en-US" altLang="zh-CN" baseline="0" dirty="0" smtClean="0"/>
              <a:t>C1</a:t>
            </a:r>
            <a:r>
              <a:rPr lang="zh-CN" altLang="en-US" baseline="0" dirty="0" smtClean="0"/>
              <a:t>、</a:t>
            </a:r>
            <a:r>
              <a:rPr lang="en-US" altLang="zh-CN" baseline="0" dirty="0" smtClean="0"/>
              <a:t>C2</a:t>
            </a:r>
            <a:r>
              <a:rPr lang="zh-CN" altLang="en-US" baseline="0" dirty="0" smtClean="0"/>
              <a:t>的协方差矩阵 * （样本个数 </a:t>
            </a:r>
            <a:r>
              <a:rPr lang="en-US" altLang="zh-CN" baseline="0" dirty="0" smtClean="0"/>
              <a:t>- 1</a:t>
            </a:r>
            <a:r>
              <a:rPr lang="zh-CN" altLang="en-US" baseline="0" dirty="0" smtClean="0"/>
              <a:t>）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6419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SB</a:t>
            </a:r>
            <a:r>
              <a:rPr lang="zh-CN" altLang="en-US" dirty="0" smtClean="0"/>
              <a:t>公式中</a:t>
            </a:r>
            <a:endParaRPr lang="en-US" altLang="zh-CN" dirty="0" smtClean="0"/>
          </a:p>
          <a:p>
            <a:r>
              <a:rPr lang="en-US" altLang="zh-CN" dirty="0" smtClean="0"/>
              <a:t>u</a:t>
            </a:r>
            <a:r>
              <a:rPr lang="zh-CN" altLang="en-US" dirty="0" smtClean="0"/>
              <a:t>是所有样本的平均值</a:t>
            </a:r>
            <a:r>
              <a:rPr lang="en-US" altLang="zh-CN" dirty="0" smtClean="0"/>
              <a:t>u</a:t>
            </a:r>
          </a:p>
          <a:p>
            <a:r>
              <a:rPr lang="en-US" altLang="zh-CN" dirty="0" smtClean="0"/>
              <a:t>Ni</a:t>
            </a:r>
            <a:r>
              <a:rPr lang="zh-CN" altLang="en-US" dirty="0" smtClean="0"/>
              <a:t>是</a:t>
            </a:r>
            <a:r>
              <a:rPr lang="en-US" altLang="zh-CN" dirty="0" smtClean="0"/>
              <a:t>Ci</a:t>
            </a:r>
            <a:r>
              <a:rPr lang="zh-CN" altLang="en-US" dirty="0" smtClean="0"/>
              <a:t>中样本的个数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6526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Matlab</a:t>
            </a:r>
            <a:r>
              <a:rPr lang="zh-CN" altLang="en-US" dirty="0" smtClean="0"/>
              <a:t>代码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假设原数据有</a:t>
            </a:r>
            <a:r>
              <a:rPr lang="en-US" altLang="zh-CN" dirty="0" smtClean="0"/>
              <a:t>n</a:t>
            </a:r>
            <a:r>
              <a:rPr lang="zh-CN" altLang="en-US" dirty="0" smtClean="0"/>
              <a:t>个分类，</a:t>
            </a:r>
            <a:r>
              <a:rPr lang="en-US" altLang="zh-CN" dirty="0" smtClean="0"/>
              <a:t>LDA</a:t>
            </a:r>
            <a:r>
              <a:rPr lang="zh-CN" altLang="en-US" dirty="0" smtClean="0"/>
              <a:t>最多可以投影到</a:t>
            </a:r>
            <a:r>
              <a:rPr lang="en-US" altLang="zh-CN" dirty="0" smtClean="0"/>
              <a:t>n-1</a:t>
            </a:r>
            <a:r>
              <a:rPr lang="zh-CN" altLang="en-US" dirty="0" smtClean="0"/>
              <a:t>个维度上，但是这些维度不一定正交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1672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LDA</a:t>
            </a:r>
            <a:r>
              <a:rPr lang="zh-CN" altLang="en-US" dirty="0" smtClean="0"/>
              <a:t>均值相等时，无论怎么投效果都不好。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803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离群点，比较难处理的点，会影响结果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901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异常点并不等同于离群点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580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离群是一个相对的概念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K=3, </a:t>
            </a:r>
            <a:r>
              <a:rPr lang="zh-CN" altLang="en-US" dirty="0" smtClean="0"/>
              <a:t>表示取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个近邻，如果两个点到</a:t>
            </a:r>
            <a:r>
              <a:rPr lang="en-US" altLang="zh-CN" dirty="0" smtClean="0"/>
              <a:t>o</a:t>
            </a:r>
            <a:r>
              <a:rPr lang="zh-CN" altLang="en-US" dirty="0" smtClean="0"/>
              <a:t>点的距离相同，只计算一个。所以实际的点数可能比</a:t>
            </a:r>
            <a:r>
              <a:rPr lang="en-US" altLang="zh-CN" dirty="0" smtClean="0"/>
              <a:t>k</a:t>
            </a:r>
            <a:r>
              <a:rPr lang="zh-CN" altLang="en-US" dirty="0" smtClean="0"/>
              <a:t>大</a:t>
            </a:r>
            <a:endParaRPr lang="en-US" altLang="zh-CN" dirty="0" smtClean="0"/>
          </a:p>
          <a:p>
            <a:r>
              <a:rPr lang="zh-CN" altLang="en-US" dirty="0" smtClean="0"/>
              <a:t>在实际中，公式中可以根据各种概念具体采用不同计算公式，但基本思想都是“相对距离”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228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每个圈中的数字就是</a:t>
            </a:r>
            <a:r>
              <a:rPr lang="en-US" altLang="zh-CN" dirty="0" smtClean="0"/>
              <a:t>LOF</a:t>
            </a:r>
            <a:r>
              <a:rPr lang="zh-CN" altLang="en-US" dirty="0" smtClean="0"/>
              <a:t>值，越大表示是离群点的概率越大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593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这样实际增加了一个隐含的假设：绿点到红点的距离 </a:t>
            </a:r>
            <a:r>
              <a:rPr lang="en-US" altLang="zh-CN" dirty="0" smtClean="0"/>
              <a:t>&lt;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蓝点到红点的距离</a:t>
            </a:r>
            <a:endParaRPr lang="en-US" altLang="zh-CN" baseline="0" dirty="0" smtClean="0"/>
          </a:p>
          <a:p>
            <a:r>
              <a:rPr lang="zh-CN" altLang="en-US" dirty="0" smtClean="0"/>
              <a:t>这种假设有时候可能会使得问题更简单，有时可能会使得问题更复杂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195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altLang="zh-CN" dirty="0" smtClean="0"/>
              <a:t>Aggregation</a:t>
            </a:r>
            <a:r>
              <a:rPr lang="zh-CN" altLang="en-US" dirty="0" smtClean="0"/>
              <a:t>：改变数据的层级，减小数据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AU" altLang="zh-CN" dirty="0" smtClean="0"/>
              <a:t>Imbalanced dataset: </a:t>
            </a:r>
            <a:r>
              <a:rPr lang="zh-CN" altLang="en-US" dirty="0" smtClean="0"/>
              <a:t>很多分类算法在不平衡的数据上，可能会犯错误，所以需要通过</a:t>
            </a:r>
            <a:r>
              <a:rPr lang="en-US" altLang="zh-CN" dirty="0" smtClean="0"/>
              <a:t>sampling</a:t>
            </a:r>
            <a:r>
              <a:rPr lang="zh-CN" altLang="en-US" dirty="0" smtClean="0"/>
              <a:t>去调整数据的比例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76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不平衡时，整体精度高不一定好，需要同时兼顾 两方准确率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333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gray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8"/>
          <p:cNvSpPr>
            <a:spLocks noChangeArrowheads="1"/>
          </p:cNvSpPr>
          <p:nvPr/>
        </p:nvSpPr>
        <p:spPr bwMode="gray">
          <a:xfrm rot="5400000">
            <a:off x="7904162" y="1163638"/>
            <a:ext cx="2098675" cy="381000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54510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gray">
          <a:xfrm>
            <a:off x="3886200" y="5715000"/>
            <a:ext cx="16129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2800" b="1">
                <a:latin typeface="Verdana" pitchFamily="34" charset="0"/>
                <a:ea typeface="宋体" charset="-122"/>
              </a:rPr>
              <a:t>LOGO</a:t>
            </a:r>
          </a:p>
        </p:txBody>
      </p:sp>
      <p:grpSp>
        <p:nvGrpSpPr>
          <p:cNvPr id="6" name="Group 31"/>
          <p:cNvGrpSpPr>
            <a:grpSpLocks/>
          </p:cNvGrpSpPr>
          <p:nvPr/>
        </p:nvGrpSpPr>
        <p:grpSpPr bwMode="auto">
          <a:xfrm rot="421294">
            <a:off x="971550" y="692150"/>
            <a:ext cx="1871663" cy="1944688"/>
            <a:chOff x="521" y="482"/>
            <a:chExt cx="1134" cy="1142"/>
          </a:xfrm>
        </p:grpSpPr>
        <p:sp>
          <p:nvSpPr>
            <p:cNvPr id="7" name="Oval 32"/>
            <p:cNvSpPr>
              <a:spLocks noChangeArrowheads="1"/>
            </p:cNvSpPr>
            <p:nvPr userDrawn="1"/>
          </p:nvSpPr>
          <p:spPr bwMode="gray">
            <a:xfrm rot="-128649">
              <a:off x="851" y="811"/>
              <a:ext cx="479" cy="494"/>
            </a:xfrm>
            <a:prstGeom prst="ellipse">
              <a:avLst/>
            </a:prstGeom>
            <a:gradFill rotWithShape="1">
              <a:gsLst>
                <a:gs pos="0">
                  <a:schemeClr val="bg2">
                    <a:gamma/>
                    <a:tint val="0"/>
                    <a:invGamma/>
                  </a:schemeClr>
                </a:gs>
                <a:gs pos="100000">
                  <a:schemeClr val="bg2"/>
                </a:gs>
              </a:gsLst>
              <a:path path="shape">
                <a:fillToRect l="50000" t="50000" r="50000" b="50000"/>
              </a:path>
            </a:gradFill>
            <a:ln w="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charset="-122"/>
              </a:endParaRPr>
            </a:p>
          </p:txBody>
        </p:sp>
        <p:grpSp>
          <p:nvGrpSpPr>
            <p:cNvPr id="8" name="Group 33"/>
            <p:cNvGrpSpPr>
              <a:grpSpLocks/>
            </p:cNvGrpSpPr>
            <p:nvPr userDrawn="1"/>
          </p:nvGrpSpPr>
          <p:grpSpPr bwMode="auto">
            <a:xfrm rot="56277">
              <a:off x="1257" y="1221"/>
              <a:ext cx="258" cy="217"/>
              <a:chOff x="3447" y="874"/>
              <a:chExt cx="399" cy="340"/>
            </a:xfrm>
          </p:grpSpPr>
          <p:sp>
            <p:nvSpPr>
              <p:cNvPr id="37" name="Oval 34"/>
              <p:cNvSpPr>
                <a:spLocks noChangeArrowheads="1"/>
              </p:cNvSpPr>
              <p:nvPr/>
            </p:nvSpPr>
            <p:spPr bwMode="gray">
              <a:xfrm>
                <a:off x="3631" y="1021"/>
                <a:ext cx="108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8" name="Oval 35"/>
              <p:cNvSpPr>
                <a:spLocks noChangeArrowheads="1"/>
              </p:cNvSpPr>
              <p:nvPr/>
            </p:nvSpPr>
            <p:spPr bwMode="gray">
              <a:xfrm>
                <a:off x="3754" y="1123"/>
                <a:ext cx="92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9" name="Oval 36"/>
              <p:cNvSpPr>
                <a:spLocks noChangeArrowheads="1"/>
              </p:cNvSpPr>
              <p:nvPr/>
            </p:nvSpPr>
            <p:spPr bwMode="gray">
              <a:xfrm>
                <a:off x="3447" y="874"/>
                <a:ext cx="180" cy="18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9" name="Group 37"/>
            <p:cNvGrpSpPr>
              <a:grpSpLocks/>
            </p:cNvGrpSpPr>
            <p:nvPr userDrawn="1"/>
          </p:nvGrpSpPr>
          <p:grpSpPr bwMode="auto">
            <a:xfrm rot="-2383151">
              <a:off x="1381" y="941"/>
              <a:ext cx="269" cy="221"/>
              <a:chOff x="3446" y="867"/>
              <a:chExt cx="409" cy="344"/>
            </a:xfrm>
          </p:grpSpPr>
          <p:sp>
            <p:nvSpPr>
              <p:cNvPr id="34" name="Oval 38"/>
              <p:cNvSpPr>
                <a:spLocks noChangeArrowheads="1"/>
              </p:cNvSpPr>
              <p:nvPr/>
            </p:nvSpPr>
            <p:spPr bwMode="gray">
              <a:xfrm>
                <a:off x="3636" y="1015"/>
                <a:ext cx="111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5" name="Oval 39"/>
              <p:cNvSpPr>
                <a:spLocks noChangeArrowheads="1"/>
              </p:cNvSpPr>
              <p:nvPr/>
            </p:nvSpPr>
            <p:spPr bwMode="gray">
              <a:xfrm>
                <a:off x="3764" y="1118"/>
                <a:ext cx="91" cy="9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6" name="Oval 40"/>
              <p:cNvSpPr>
                <a:spLocks noChangeArrowheads="1"/>
              </p:cNvSpPr>
              <p:nvPr/>
            </p:nvSpPr>
            <p:spPr bwMode="gray">
              <a:xfrm>
                <a:off x="3446" y="867"/>
                <a:ext cx="184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" name="Group 41"/>
            <p:cNvGrpSpPr>
              <a:grpSpLocks/>
            </p:cNvGrpSpPr>
            <p:nvPr userDrawn="1"/>
          </p:nvGrpSpPr>
          <p:grpSpPr bwMode="auto">
            <a:xfrm rot="-4925197">
              <a:off x="1295" y="670"/>
              <a:ext cx="251" cy="229"/>
              <a:chOff x="3458" y="871"/>
              <a:chExt cx="399" cy="341"/>
            </a:xfrm>
          </p:grpSpPr>
          <p:sp>
            <p:nvSpPr>
              <p:cNvPr id="31" name="Oval 42"/>
              <p:cNvSpPr>
                <a:spLocks noChangeArrowheads="1"/>
              </p:cNvSpPr>
              <p:nvPr/>
            </p:nvSpPr>
            <p:spPr bwMode="gray">
              <a:xfrm>
                <a:off x="3650" y="1018"/>
                <a:ext cx="105" cy="12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2" name="Oval 43"/>
              <p:cNvSpPr>
                <a:spLocks noChangeArrowheads="1"/>
              </p:cNvSpPr>
              <p:nvPr/>
            </p:nvSpPr>
            <p:spPr bwMode="gray">
              <a:xfrm>
                <a:off x="3770" y="1120"/>
                <a:ext cx="87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3" name="Oval 44"/>
              <p:cNvSpPr>
                <a:spLocks noChangeArrowheads="1"/>
              </p:cNvSpPr>
              <p:nvPr/>
            </p:nvSpPr>
            <p:spPr bwMode="gray">
              <a:xfrm>
                <a:off x="3458" y="871"/>
                <a:ext cx="179" cy="18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1" name="Group 45"/>
            <p:cNvGrpSpPr>
              <a:grpSpLocks/>
            </p:cNvGrpSpPr>
            <p:nvPr userDrawn="1"/>
          </p:nvGrpSpPr>
          <p:grpSpPr bwMode="auto">
            <a:xfrm rot="3149186">
              <a:off x="974" y="1401"/>
              <a:ext cx="261" cy="229"/>
              <a:chOff x="3438" y="879"/>
              <a:chExt cx="405" cy="337"/>
            </a:xfrm>
          </p:grpSpPr>
          <p:sp>
            <p:nvSpPr>
              <p:cNvPr id="28" name="Oval 46"/>
              <p:cNvSpPr>
                <a:spLocks noChangeArrowheads="1"/>
              </p:cNvSpPr>
              <p:nvPr/>
            </p:nvSpPr>
            <p:spPr bwMode="gray">
              <a:xfrm>
                <a:off x="3626" y="1025"/>
                <a:ext cx="110" cy="12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9" name="Oval 47"/>
              <p:cNvSpPr>
                <a:spLocks noChangeArrowheads="1"/>
              </p:cNvSpPr>
              <p:nvPr/>
            </p:nvSpPr>
            <p:spPr bwMode="gray">
              <a:xfrm>
                <a:off x="3752" y="1124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0" name="Oval 48"/>
              <p:cNvSpPr>
                <a:spLocks noChangeArrowheads="1"/>
              </p:cNvSpPr>
              <p:nvPr/>
            </p:nvSpPr>
            <p:spPr bwMode="gray">
              <a:xfrm>
                <a:off x="3438" y="879"/>
                <a:ext cx="183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2" name="Group 49"/>
            <p:cNvGrpSpPr>
              <a:grpSpLocks/>
            </p:cNvGrpSpPr>
            <p:nvPr userDrawn="1"/>
          </p:nvGrpSpPr>
          <p:grpSpPr bwMode="auto">
            <a:xfrm rot="-7676986">
              <a:off x="933" y="440"/>
              <a:ext cx="267" cy="232"/>
              <a:chOff x="3463" y="873"/>
              <a:chExt cx="409" cy="344"/>
            </a:xfrm>
          </p:grpSpPr>
          <p:sp>
            <p:nvSpPr>
              <p:cNvPr id="25" name="Oval 50"/>
              <p:cNvSpPr>
                <a:spLocks noChangeArrowheads="1"/>
              </p:cNvSpPr>
              <p:nvPr/>
            </p:nvSpPr>
            <p:spPr bwMode="gray">
              <a:xfrm>
                <a:off x="3650" y="1023"/>
                <a:ext cx="110" cy="12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6" name="Oval 51"/>
              <p:cNvSpPr>
                <a:spLocks noChangeArrowheads="1"/>
              </p:cNvSpPr>
              <p:nvPr/>
            </p:nvSpPr>
            <p:spPr bwMode="gray">
              <a:xfrm>
                <a:off x="3775" y="1125"/>
                <a:ext cx="97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7" name="Oval 52"/>
              <p:cNvSpPr>
                <a:spLocks noChangeArrowheads="1"/>
              </p:cNvSpPr>
              <p:nvPr/>
            </p:nvSpPr>
            <p:spPr bwMode="gray">
              <a:xfrm>
                <a:off x="3463" y="873"/>
                <a:ext cx="181" cy="18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3" name="Group 53"/>
            <p:cNvGrpSpPr>
              <a:grpSpLocks/>
            </p:cNvGrpSpPr>
            <p:nvPr userDrawn="1"/>
          </p:nvGrpSpPr>
          <p:grpSpPr bwMode="auto">
            <a:xfrm rot="-10348150">
              <a:off x="661" y="649"/>
              <a:ext cx="260" cy="220"/>
              <a:chOff x="3464" y="886"/>
              <a:chExt cx="399" cy="345"/>
            </a:xfrm>
          </p:grpSpPr>
          <p:sp>
            <p:nvSpPr>
              <p:cNvPr id="22" name="Oval 54"/>
              <p:cNvSpPr>
                <a:spLocks noChangeArrowheads="1"/>
              </p:cNvSpPr>
              <p:nvPr/>
            </p:nvSpPr>
            <p:spPr bwMode="gray">
              <a:xfrm>
                <a:off x="3653" y="1041"/>
                <a:ext cx="110" cy="12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3" name="Oval 55"/>
              <p:cNvSpPr>
                <a:spLocks noChangeArrowheads="1"/>
              </p:cNvSpPr>
              <p:nvPr/>
            </p:nvSpPr>
            <p:spPr bwMode="gray">
              <a:xfrm>
                <a:off x="3774" y="1142"/>
                <a:ext cx="89" cy="8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4" name="Oval 56"/>
              <p:cNvSpPr>
                <a:spLocks noChangeArrowheads="1"/>
              </p:cNvSpPr>
              <p:nvPr/>
            </p:nvSpPr>
            <p:spPr bwMode="gray">
              <a:xfrm>
                <a:off x="3464" y="886"/>
                <a:ext cx="182" cy="18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4" name="Group 57"/>
            <p:cNvGrpSpPr>
              <a:grpSpLocks/>
            </p:cNvGrpSpPr>
            <p:nvPr userDrawn="1"/>
          </p:nvGrpSpPr>
          <p:grpSpPr bwMode="auto">
            <a:xfrm rot="8606759">
              <a:off x="512" y="981"/>
              <a:ext cx="263" cy="213"/>
              <a:chOff x="3456" y="891"/>
              <a:chExt cx="398" cy="337"/>
            </a:xfrm>
          </p:grpSpPr>
          <p:sp>
            <p:nvSpPr>
              <p:cNvPr id="19" name="Oval 58"/>
              <p:cNvSpPr>
                <a:spLocks noChangeArrowheads="1"/>
              </p:cNvSpPr>
              <p:nvPr/>
            </p:nvSpPr>
            <p:spPr bwMode="gray">
              <a:xfrm>
                <a:off x="3638" y="1040"/>
                <a:ext cx="109" cy="12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0" name="Oval 59"/>
              <p:cNvSpPr>
                <a:spLocks noChangeArrowheads="1"/>
              </p:cNvSpPr>
              <p:nvPr/>
            </p:nvSpPr>
            <p:spPr bwMode="gray">
              <a:xfrm>
                <a:off x="3764" y="1139"/>
                <a:ext cx="90" cy="8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1" name="Oval 60"/>
              <p:cNvSpPr>
                <a:spLocks noChangeArrowheads="1"/>
              </p:cNvSpPr>
              <p:nvPr/>
            </p:nvSpPr>
            <p:spPr bwMode="gray">
              <a:xfrm>
                <a:off x="3456" y="891"/>
                <a:ext cx="182" cy="18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5" name="Group 61"/>
            <p:cNvGrpSpPr>
              <a:grpSpLocks/>
            </p:cNvGrpSpPr>
            <p:nvPr userDrawn="1"/>
          </p:nvGrpSpPr>
          <p:grpSpPr bwMode="auto">
            <a:xfrm rot="6279754">
              <a:off x="635" y="1281"/>
              <a:ext cx="264" cy="229"/>
              <a:chOff x="3443" y="888"/>
              <a:chExt cx="408" cy="345"/>
            </a:xfrm>
          </p:grpSpPr>
          <p:sp>
            <p:nvSpPr>
              <p:cNvPr id="16" name="Oval 62"/>
              <p:cNvSpPr>
                <a:spLocks noChangeArrowheads="1"/>
              </p:cNvSpPr>
              <p:nvPr/>
            </p:nvSpPr>
            <p:spPr bwMode="gray">
              <a:xfrm>
                <a:off x="3635" y="1033"/>
                <a:ext cx="111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7" name="Oval 63"/>
              <p:cNvSpPr>
                <a:spLocks noChangeArrowheads="1"/>
              </p:cNvSpPr>
              <p:nvPr/>
            </p:nvSpPr>
            <p:spPr bwMode="gray">
              <a:xfrm>
                <a:off x="3759" y="1142"/>
                <a:ext cx="92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8" name="Oval 64"/>
              <p:cNvSpPr>
                <a:spLocks noChangeArrowheads="1"/>
              </p:cNvSpPr>
              <p:nvPr/>
            </p:nvSpPr>
            <p:spPr bwMode="gray">
              <a:xfrm>
                <a:off x="3443" y="888"/>
                <a:ext cx="182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</p:grpSp>
      <p:sp>
        <p:nvSpPr>
          <p:cNvPr id="40" name="Rectangle 65"/>
          <p:cNvSpPr>
            <a:spLocks noChangeArrowheads="1"/>
          </p:cNvSpPr>
          <p:nvPr/>
        </p:nvSpPr>
        <p:spPr bwMode="gray">
          <a:xfrm>
            <a:off x="457200" y="0"/>
            <a:ext cx="7620000" cy="3048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tint val="24314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1" name="Rectangle 66"/>
          <p:cNvSpPr>
            <a:spLocks noChangeArrowheads="1"/>
          </p:cNvSpPr>
          <p:nvPr/>
        </p:nvSpPr>
        <p:spPr bwMode="gray">
          <a:xfrm>
            <a:off x="6664325" y="-7938"/>
            <a:ext cx="2098675" cy="312738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2" name="Rectangle 68"/>
          <p:cNvSpPr>
            <a:spLocks noChangeArrowheads="1"/>
          </p:cNvSpPr>
          <p:nvPr/>
        </p:nvSpPr>
        <p:spPr bwMode="gray">
          <a:xfrm rot="10800000">
            <a:off x="2549525" y="6553200"/>
            <a:ext cx="6230938" cy="3175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3" name="Rectangle 69"/>
          <p:cNvSpPr>
            <a:spLocks noChangeArrowheads="1"/>
          </p:cNvSpPr>
          <p:nvPr/>
        </p:nvSpPr>
        <p:spPr bwMode="gray">
          <a:xfrm>
            <a:off x="8763000" y="-7938"/>
            <a:ext cx="381000" cy="314326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24314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4" name="Rectangle 70"/>
          <p:cNvSpPr>
            <a:spLocks noChangeArrowheads="1"/>
          </p:cNvSpPr>
          <p:nvPr/>
        </p:nvSpPr>
        <p:spPr bwMode="gray">
          <a:xfrm>
            <a:off x="457200" y="6554788"/>
            <a:ext cx="2098675" cy="31750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36471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5" name="Rectangle 71"/>
          <p:cNvSpPr>
            <a:spLocks noChangeArrowheads="1"/>
          </p:cNvSpPr>
          <p:nvPr/>
        </p:nvSpPr>
        <p:spPr bwMode="gray">
          <a:xfrm>
            <a:off x="0" y="6553200"/>
            <a:ext cx="457200" cy="31908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6" name="Rectangle 72"/>
          <p:cNvSpPr>
            <a:spLocks noChangeArrowheads="1"/>
          </p:cNvSpPr>
          <p:nvPr/>
        </p:nvSpPr>
        <p:spPr bwMode="gray">
          <a:xfrm>
            <a:off x="0" y="0"/>
            <a:ext cx="457200" cy="3048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7" name="Rectangle 73"/>
          <p:cNvSpPr>
            <a:spLocks noChangeArrowheads="1"/>
          </p:cNvSpPr>
          <p:nvPr/>
        </p:nvSpPr>
        <p:spPr bwMode="gray">
          <a:xfrm rot="5400000">
            <a:off x="-2213769" y="2510631"/>
            <a:ext cx="4876800" cy="465138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8" name="Rectangle 74"/>
          <p:cNvSpPr>
            <a:spLocks noChangeArrowheads="1"/>
          </p:cNvSpPr>
          <p:nvPr/>
        </p:nvSpPr>
        <p:spPr bwMode="gray">
          <a:xfrm rot="5400000">
            <a:off x="-575469" y="5520531"/>
            <a:ext cx="1600200" cy="465138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57647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9" name="Rectangle 75"/>
          <p:cNvSpPr>
            <a:spLocks noChangeArrowheads="1"/>
          </p:cNvSpPr>
          <p:nvPr/>
        </p:nvSpPr>
        <p:spPr bwMode="ltGray">
          <a:xfrm>
            <a:off x="8769350" y="6538913"/>
            <a:ext cx="374650" cy="32702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8824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0" name="Rectangle 76"/>
          <p:cNvSpPr>
            <a:spLocks noChangeArrowheads="1"/>
          </p:cNvSpPr>
          <p:nvPr/>
        </p:nvSpPr>
        <p:spPr bwMode="gray">
          <a:xfrm rot="5400000">
            <a:off x="6557962" y="3967163"/>
            <a:ext cx="4791075" cy="381000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57647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1" name="Rectangle 77"/>
          <p:cNvSpPr>
            <a:spLocks noChangeArrowheads="1"/>
          </p:cNvSpPr>
          <p:nvPr/>
        </p:nvSpPr>
        <p:spPr bwMode="gray">
          <a:xfrm>
            <a:off x="8763000" y="1752600"/>
            <a:ext cx="381000" cy="1524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tint val="72549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2" name="Line 80"/>
          <p:cNvSpPr>
            <a:spLocks noChangeShapeType="1"/>
          </p:cNvSpPr>
          <p:nvPr/>
        </p:nvSpPr>
        <p:spPr bwMode="auto">
          <a:xfrm>
            <a:off x="0" y="3048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3" name="Line 81"/>
          <p:cNvSpPr>
            <a:spLocks noChangeShapeType="1"/>
          </p:cNvSpPr>
          <p:nvPr/>
        </p:nvSpPr>
        <p:spPr bwMode="auto">
          <a:xfrm>
            <a:off x="0" y="65532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4" name="Line 82"/>
          <p:cNvSpPr>
            <a:spLocks noChangeShapeType="1"/>
          </p:cNvSpPr>
          <p:nvPr/>
        </p:nvSpPr>
        <p:spPr bwMode="auto">
          <a:xfrm>
            <a:off x="4572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5" name="Line 83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6" name="Line 84"/>
          <p:cNvSpPr>
            <a:spLocks noChangeShapeType="1"/>
          </p:cNvSpPr>
          <p:nvPr/>
        </p:nvSpPr>
        <p:spPr bwMode="auto">
          <a:xfrm flipH="1">
            <a:off x="0" y="49530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7" name="Line 85"/>
          <p:cNvSpPr>
            <a:spLocks noChangeShapeType="1"/>
          </p:cNvSpPr>
          <p:nvPr/>
        </p:nvSpPr>
        <p:spPr bwMode="auto">
          <a:xfrm>
            <a:off x="8763000" y="1752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8" name="Line 86"/>
          <p:cNvSpPr>
            <a:spLocks noChangeShapeType="1"/>
          </p:cNvSpPr>
          <p:nvPr/>
        </p:nvSpPr>
        <p:spPr bwMode="auto">
          <a:xfrm>
            <a:off x="8763000" y="19050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9" name="Line 87"/>
          <p:cNvSpPr>
            <a:spLocks noChangeShapeType="1"/>
          </p:cNvSpPr>
          <p:nvPr/>
        </p:nvSpPr>
        <p:spPr bwMode="auto">
          <a:xfrm>
            <a:off x="2543175" y="6553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0" name="Line 88"/>
          <p:cNvSpPr>
            <a:spLocks noChangeShapeType="1"/>
          </p:cNvSpPr>
          <p:nvPr/>
        </p:nvSpPr>
        <p:spPr bwMode="auto">
          <a:xfrm flipV="1">
            <a:off x="6672263" y="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52600" y="2057400"/>
            <a:ext cx="5791200" cy="1698625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en-US" altLang="zh-CN"/>
              <a:t>Click to edit Master </a:t>
            </a:r>
            <a:br>
              <a:rPr lang="en-US" altLang="zh-CN"/>
            </a:br>
            <a:r>
              <a:rPr lang="en-US" altLang="zh-CN"/>
              <a:t>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52600" y="3990975"/>
            <a:ext cx="5791200" cy="457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 b="1"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F40F41-80C9-4DA4-BF4D-F9C1E57C965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7813" y="122238"/>
            <a:ext cx="2005012" cy="6027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22238"/>
            <a:ext cx="5865813" cy="60277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A0447D-E857-4119-9156-208E9E50CF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0600" y="122238"/>
            <a:ext cx="6705600" cy="5635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228725"/>
            <a:ext cx="8023225" cy="492125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56B202-552E-4E08-B4BB-FD18AB67F50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412C5C-C73A-4010-A543-514F6E608F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C5C7D3-F58E-40CF-8C5C-576BD1F2CB4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28725"/>
            <a:ext cx="3935413" cy="4921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97413" y="1228725"/>
            <a:ext cx="3935412" cy="4921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9C1F59-98D8-4CF6-A5B6-3BEEAB4A8D4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442E4F-C2A8-4693-BD49-ED78589F99D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18CF9C-2074-4BAE-94CB-28C49AE33DB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283D06-78AB-4F3F-B355-C3EF02C6DD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9EB413-81AA-42C3-9745-CAB0348A27E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275636-37B4-4A71-B875-BB49B0DD056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Rectangle 69"/>
          <p:cNvSpPr>
            <a:spLocks noChangeArrowheads="1"/>
          </p:cNvSpPr>
          <p:nvPr/>
        </p:nvSpPr>
        <p:spPr bwMode="gray">
          <a:xfrm>
            <a:off x="457200" y="0"/>
            <a:ext cx="8477250" cy="76835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609600" y="1228725"/>
            <a:ext cx="8023225" cy="492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5791200" y="6248400"/>
            <a:ext cx="289560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+mn-lt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3429000" y="6338888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charset="-122"/>
              </a:defRPr>
            </a:lvl1pPr>
          </a:lstStyle>
          <a:p>
            <a:pPr>
              <a:defRPr/>
            </a:pPr>
            <a:fld id="{E18A9729-9260-4A11-B11D-3896C83DC93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52" name="Rectangle 28"/>
          <p:cNvSpPr>
            <a:spLocks noChangeArrowheads="1"/>
          </p:cNvSpPr>
          <p:nvPr/>
        </p:nvSpPr>
        <p:spPr bwMode="gray">
          <a:xfrm>
            <a:off x="0" y="0"/>
            <a:ext cx="457200" cy="76835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54" name="Rectangle 30"/>
          <p:cNvSpPr>
            <a:spLocks noChangeArrowheads="1"/>
          </p:cNvSpPr>
          <p:nvPr/>
        </p:nvSpPr>
        <p:spPr bwMode="gray">
          <a:xfrm>
            <a:off x="0" y="762000"/>
            <a:ext cx="457200" cy="1524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56" name="Rectangle 32"/>
          <p:cNvSpPr>
            <a:spLocks noChangeArrowheads="1"/>
          </p:cNvSpPr>
          <p:nvPr/>
        </p:nvSpPr>
        <p:spPr bwMode="gray">
          <a:xfrm>
            <a:off x="0" y="914400"/>
            <a:ext cx="457200" cy="4191000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42353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73" name="Rectangle 49"/>
          <p:cNvSpPr>
            <a:spLocks noChangeArrowheads="1"/>
          </p:cNvSpPr>
          <p:nvPr/>
        </p:nvSpPr>
        <p:spPr bwMode="gray">
          <a:xfrm>
            <a:off x="0" y="5105400"/>
            <a:ext cx="457200" cy="1544638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42353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79" name="Rectangle 55"/>
          <p:cNvSpPr>
            <a:spLocks noChangeArrowheads="1"/>
          </p:cNvSpPr>
          <p:nvPr/>
        </p:nvSpPr>
        <p:spPr bwMode="gray">
          <a:xfrm>
            <a:off x="0" y="6656388"/>
            <a:ext cx="457200" cy="20955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0" name="Rectangle 56"/>
          <p:cNvSpPr>
            <a:spLocks noChangeArrowheads="1"/>
          </p:cNvSpPr>
          <p:nvPr/>
        </p:nvSpPr>
        <p:spPr bwMode="gray">
          <a:xfrm>
            <a:off x="457200" y="6650038"/>
            <a:ext cx="1304925" cy="21590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4" name="Rectangle 60"/>
          <p:cNvSpPr>
            <a:spLocks noChangeArrowheads="1"/>
          </p:cNvSpPr>
          <p:nvPr/>
        </p:nvSpPr>
        <p:spPr bwMode="gray">
          <a:xfrm>
            <a:off x="1752600" y="6650038"/>
            <a:ext cx="7391400" cy="215900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tint val="54510"/>
                  <a:invGamma/>
                </a:schemeClr>
              </a:gs>
              <a:gs pos="100000">
                <a:schemeClr val="fol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5" name="Rectangle 61"/>
          <p:cNvSpPr>
            <a:spLocks noChangeArrowheads="1"/>
          </p:cNvSpPr>
          <p:nvPr/>
        </p:nvSpPr>
        <p:spPr bwMode="gray">
          <a:xfrm>
            <a:off x="8777288" y="6656388"/>
            <a:ext cx="366712" cy="2095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84706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7" name="Rectangle 63"/>
          <p:cNvSpPr>
            <a:spLocks noChangeArrowheads="1"/>
          </p:cNvSpPr>
          <p:nvPr/>
        </p:nvSpPr>
        <p:spPr bwMode="gray">
          <a:xfrm>
            <a:off x="8769350" y="6019800"/>
            <a:ext cx="374650" cy="64293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9" name="Rectangle 65"/>
          <p:cNvSpPr>
            <a:spLocks noChangeArrowheads="1"/>
          </p:cNvSpPr>
          <p:nvPr/>
        </p:nvSpPr>
        <p:spPr bwMode="gray">
          <a:xfrm>
            <a:off x="8763000" y="914400"/>
            <a:ext cx="381000" cy="51054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51373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90" name="Rectangle 66"/>
          <p:cNvSpPr>
            <a:spLocks noChangeArrowheads="1"/>
          </p:cNvSpPr>
          <p:nvPr/>
        </p:nvSpPr>
        <p:spPr bwMode="gray">
          <a:xfrm>
            <a:off x="8763000" y="762000"/>
            <a:ext cx="381000" cy="1524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91" name="Rectangle 67"/>
          <p:cNvSpPr>
            <a:spLocks noChangeArrowheads="1"/>
          </p:cNvSpPr>
          <p:nvPr/>
        </p:nvSpPr>
        <p:spPr bwMode="gray">
          <a:xfrm>
            <a:off x="8770938" y="0"/>
            <a:ext cx="373062" cy="7620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92" name="Rectangle 68"/>
          <p:cNvSpPr>
            <a:spLocks noChangeArrowheads="1"/>
          </p:cNvSpPr>
          <p:nvPr/>
        </p:nvSpPr>
        <p:spPr bwMode="gray">
          <a:xfrm>
            <a:off x="457200" y="762000"/>
            <a:ext cx="8315325" cy="1524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4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990600" y="122238"/>
            <a:ext cx="6705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grpSp>
        <p:nvGrpSpPr>
          <p:cNvPr id="1044" name="Group 104"/>
          <p:cNvGrpSpPr>
            <a:grpSpLocks/>
          </p:cNvGrpSpPr>
          <p:nvPr/>
        </p:nvGrpSpPr>
        <p:grpSpPr bwMode="auto">
          <a:xfrm>
            <a:off x="8002588" y="69850"/>
            <a:ext cx="657225" cy="636588"/>
            <a:chOff x="5041" y="44"/>
            <a:chExt cx="414" cy="401"/>
          </a:xfrm>
        </p:grpSpPr>
        <p:sp>
          <p:nvSpPr>
            <p:cNvPr id="1129" name="Oval 105"/>
            <p:cNvSpPr>
              <a:spLocks noChangeArrowheads="1"/>
            </p:cNvSpPr>
            <p:nvPr userDrawn="1"/>
          </p:nvSpPr>
          <p:spPr bwMode="gray">
            <a:xfrm rot="149948">
              <a:off x="5161" y="161"/>
              <a:ext cx="175" cy="170"/>
            </a:xfrm>
            <a:prstGeom prst="ellipse">
              <a:avLst/>
            </a:prstGeom>
            <a:gradFill rotWithShape="1">
              <a:gsLst>
                <a:gs pos="0">
                  <a:schemeClr val="bg2">
                    <a:gamma/>
                    <a:tint val="0"/>
                    <a:invGamma/>
                  </a:schemeClr>
                </a:gs>
                <a:gs pos="100000">
                  <a:schemeClr val="bg2"/>
                </a:gs>
              </a:gsLst>
              <a:path path="shape">
                <a:fillToRect l="50000" t="50000" r="50000" b="50000"/>
              </a:path>
            </a:gradFill>
            <a:ln w="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charset="-122"/>
              </a:endParaRPr>
            </a:p>
          </p:txBody>
        </p:sp>
        <p:grpSp>
          <p:nvGrpSpPr>
            <p:cNvPr id="1055" name="Group 106"/>
            <p:cNvGrpSpPr>
              <a:grpSpLocks/>
            </p:cNvGrpSpPr>
            <p:nvPr userDrawn="1"/>
          </p:nvGrpSpPr>
          <p:grpSpPr bwMode="auto">
            <a:xfrm rot="334874">
              <a:off x="5321" y="313"/>
              <a:ext cx="98" cy="75"/>
              <a:chOff x="3452" y="878"/>
              <a:chExt cx="402" cy="342"/>
            </a:xfrm>
          </p:grpSpPr>
          <p:sp>
            <p:nvSpPr>
              <p:cNvPr id="1131" name="Oval 107"/>
              <p:cNvSpPr>
                <a:spLocks noChangeArrowheads="1"/>
              </p:cNvSpPr>
              <p:nvPr userDrawn="1"/>
            </p:nvSpPr>
            <p:spPr bwMode="gray">
              <a:xfrm>
                <a:off x="3640" y="1024"/>
                <a:ext cx="111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2" name="Oval 108"/>
              <p:cNvSpPr>
                <a:spLocks noChangeArrowheads="1"/>
              </p:cNvSpPr>
              <p:nvPr userDrawn="1"/>
            </p:nvSpPr>
            <p:spPr bwMode="gray">
              <a:xfrm>
                <a:off x="3762" y="1122"/>
                <a:ext cx="90" cy="8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3" name="Oval 109"/>
              <p:cNvSpPr>
                <a:spLocks noChangeArrowheads="1"/>
              </p:cNvSpPr>
              <p:nvPr userDrawn="1"/>
            </p:nvSpPr>
            <p:spPr bwMode="gray">
              <a:xfrm>
                <a:off x="3427" y="874"/>
                <a:ext cx="180" cy="17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2" name="Group 110"/>
            <p:cNvGrpSpPr>
              <a:grpSpLocks/>
            </p:cNvGrpSpPr>
            <p:nvPr userDrawn="1"/>
          </p:nvGrpSpPr>
          <p:grpSpPr bwMode="auto">
            <a:xfrm rot="-2104554">
              <a:off x="5358" y="218"/>
              <a:ext cx="97" cy="75"/>
              <a:chOff x="3452" y="878"/>
              <a:chExt cx="402" cy="342"/>
            </a:xfrm>
          </p:grpSpPr>
          <p:sp>
            <p:nvSpPr>
              <p:cNvPr id="1135" name="Oval 111"/>
              <p:cNvSpPr>
                <a:spLocks noChangeArrowheads="1"/>
              </p:cNvSpPr>
              <p:nvPr userDrawn="1"/>
            </p:nvSpPr>
            <p:spPr bwMode="gray">
              <a:xfrm>
                <a:off x="3630" y="997"/>
                <a:ext cx="112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6" name="Oval 112"/>
              <p:cNvSpPr>
                <a:spLocks noChangeArrowheads="1"/>
              </p:cNvSpPr>
              <p:nvPr userDrawn="1"/>
            </p:nvSpPr>
            <p:spPr bwMode="gray">
              <a:xfrm>
                <a:off x="3761" y="1124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7" name="Oval 113"/>
              <p:cNvSpPr>
                <a:spLocks noChangeArrowheads="1"/>
              </p:cNvSpPr>
              <p:nvPr userDrawn="1"/>
            </p:nvSpPr>
            <p:spPr bwMode="gray">
              <a:xfrm>
                <a:off x="3446" y="857"/>
                <a:ext cx="174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57" name="Group 114"/>
            <p:cNvGrpSpPr>
              <a:grpSpLocks/>
            </p:cNvGrpSpPr>
            <p:nvPr userDrawn="1"/>
          </p:nvGrpSpPr>
          <p:grpSpPr bwMode="auto">
            <a:xfrm rot="-4646600">
              <a:off x="5335" y="107"/>
              <a:ext cx="88" cy="82"/>
              <a:chOff x="3452" y="878"/>
              <a:chExt cx="402" cy="342"/>
            </a:xfrm>
          </p:grpSpPr>
          <p:sp>
            <p:nvSpPr>
              <p:cNvPr id="1139" name="Oval 115"/>
              <p:cNvSpPr>
                <a:spLocks noChangeArrowheads="1"/>
              </p:cNvSpPr>
              <p:nvPr userDrawn="1"/>
            </p:nvSpPr>
            <p:spPr bwMode="gray">
              <a:xfrm>
                <a:off x="3656" y="1009"/>
                <a:ext cx="110" cy="12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0" name="Oval 116"/>
              <p:cNvSpPr>
                <a:spLocks noChangeArrowheads="1"/>
              </p:cNvSpPr>
              <p:nvPr userDrawn="1"/>
            </p:nvSpPr>
            <p:spPr bwMode="gray">
              <a:xfrm>
                <a:off x="3768" y="1107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1" name="Oval 117"/>
              <p:cNvSpPr>
                <a:spLocks noChangeArrowheads="1"/>
              </p:cNvSpPr>
              <p:nvPr userDrawn="1"/>
            </p:nvSpPr>
            <p:spPr bwMode="gray">
              <a:xfrm>
                <a:off x="3453" y="877"/>
                <a:ext cx="183" cy="18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58" name="Group 118"/>
            <p:cNvGrpSpPr>
              <a:grpSpLocks/>
            </p:cNvGrpSpPr>
            <p:nvPr userDrawn="1"/>
          </p:nvGrpSpPr>
          <p:grpSpPr bwMode="auto">
            <a:xfrm rot="2913403">
              <a:off x="5210" y="359"/>
              <a:ext cx="88" cy="83"/>
              <a:chOff x="3452" y="878"/>
              <a:chExt cx="402" cy="342"/>
            </a:xfrm>
          </p:grpSpPr>
          <p:sp>
            <p:nvSpPr>
              <p:cNvPr id="1143" name="Oval 119"/>
              <p:cNvSpPr>
                <a:spLocks noChangeArrowheads="1"/>
              </p:cNvSpPr>
              <p:nvPr userDrawn="1"/>
            </p:nvSpPr>
            <p:spPr bwMode="gray">
              <a:xfrm>
                <a:off x="3621" y="1033"/>
                <a:ext cx="110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4" name="Oval 120"/>
              <p:cNvSpPr>
                <a:spLocks noChangeArrowheads="1"/>
              </p:cNvSpPr>
              <p:nvPr userDrawn="1"/>
            </p:nvSpPr>
            <p:spPr bwMode="gray">
              <a:xfrm>
                <a:off x="3763" y="1128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5" name="Oval 121"/>
              <p:cNvSpPr>
                <a:spLocks noChangeArrowheads="1"/>
              </p:cNvSpPr>
              <p:nvPr userDrawn="1"/>
            </p:nvSpPr>
            <p:spPr bwMode="gray">
              <a:xfrm>
                <a:off x="3434" y="889"/>
                <a:ext cx="183" cy="17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59" name="Group 122"/>
            <p:cNvGrpSpPr>
              <a:grpSpLocks/>
            </p:cNvGrpSpPr>
            <p:nvPr userDrawn="1"/>
          </p:nvGrpSpPr>
          <p:grpSpPr bwMode="auto">
            <a:xfrm rot="-7888389">
              <a:off x="5212" y="46"/>
              <a:ext cx="88" cy="83"/>
              <a:chOff x="3452" y="878"/>
              <a:chExt cx="402" cy="342"/>
            </a:xfrm>
          </p:grpSpPr>
          <p:sp>
            <p:nvSpPr>
              <p:cNvPr id="1147" name="Oval 123"/>
              <p:cNvSpPr>
                <a:spLocks noChangeArrowheads="1"/>
              </p:cNvSpPr>
              <p:nvPr userDrawn="1"/>
            </p:nvSpPr>
            <p:spPr bwMode="gray">
              <a:xfrm>
                <a:off x="3641" y="1021"/>
                <a:ext cx="110" cy="12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8" name="Oval 124"/>
              <p:cNvSpPr>
                <a:spLocks noChangeArrowheads="1"/>
              </p:cNvSpPr>
              <p:nvPr userDrawn="1"/>
            </p:nvSpPr>
            <p:spPr bwMode="gray">
              <a:xfrm>
                <a:off x="3769" y="1116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9" name="Oval 125"/>
              <p:cNvSpPr>
                <a:spLocks noChangeArrowheads="1"/>
              </p:cNvSpPr>
              <p:nvPr userDrawn="1"/>
            </p:nvSpPr>
            <p:spPr bwMode="gray">
              <a:xfrm>
                <a:off x="3471" y="863"/>
                <a:ext cx="183" cy="17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60" name="Group 126"/>
            <p:cNvGrpSpPr>
              <a:grpSpLocks/>
            </p:cNvGrpSpPr>
            <p:nvPr userDrawn="1"/>
          </p:nvGrpSpPr>
          <p:grpSpPr bwMode="auto">
            <a:xfrm rot="-10069553">
              <a:off x="5089" y="95"/>
              <a:ext cx="97" cy="76"/>
              <a:chOff x="3452" y="878"/>
              <a:chExt cx="402" cy="342"/>
            </a:xfrm>
          </p:grpSpPr>
          <p:sp>
            <p:nvSpPr>
              <p:cNvPr id="1151" name="Oval 127"/>
              <p:cNvSpPr>
                <a:spLocks noChangeArrowheads="1"/>
              </p:cNvSpPr>
              <p:nvPr userDrawn="1"/>
            </p:nvSpPr>
            <p:spPr bwMode="gray">
              <a:xfrm>
                <a:off x="3639" y="1027"/>
                <a:ext cx="112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2" name="Oval 128"/>
              <p:cNvSpPr>
                <a:spLocks noChangeArrowheads="1"/>
              </p:cNvSpPr>
              <p:nvPr userDrawn="1"/>
            </p:nvSpPr>
            <p:spPr bwMode="gray">
              <a:xfrm>
                <a:off x="3748" y="1146"/>
                <a:ext cx="91" cy="90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3" name="Oval 129"/>
              <p:cNvSpPr>
                <a:spLocks noChangeArrowheads="1"/>
              </p:cNvSpPr>
              <p:nvPr userDrawn="1"/>
            </p:nvSpPr>
            <p:spPr bwMode="gray">
              <a:xfrm>
                <a:off x="3451" y="879"/>
                <a:ext cx="182" cy="180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61" name="Group 130"/>
            <p:cNvGrpSpPr>
              <a:grpSpLocks/>
            </p:cNvGrpSpPr>
            <p:nvPr userDrawn="1"/>
          </p:nvGrpSpPr>
          <p:grpSpPr bwMode="auto">
            <a:xfrm rot="8885358">
              <a:off x="5041" y="204"/>
              <a:ext cx="97" cy="75"/>
              <a:chOff x="3452" y="878"/>
              <a:chExt cx="402" cy="342"/>
            </a:xfrm>
          </p:grpSpPr>
          <p:sp>
            <p:nvSpPr>
              <p:cNvPr id="1155" name="Oval 131"/>
              <p:cNvSpPr>
                <a:spLocks noChangeArrowheads="1"/>
              </p:cNvSpPr>
              <p:nvPr userDrawn="1"/>
            </p:nvSpPr>
            <p:spPr bwMode="gray">
              <a:xfrm>
                <a:off x="3640" y="1022"/>
                <a:ext cx="112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6" name="Oval 132"/>
              <p:cNvSpPr>
                <a:spLocks noChangeArrowheads="1"/>
              </p:cNvSpPr>
              <p:nvPr userDrawn="1"/>
            </p:nvSpPr>
            <p:spPr bwMode="gray">
              <a:xfrm>
                <a:off x="3744" y="1131"/>
                <a:ext cx="91" cy="8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7" name="Oval 133"/>
              <p:cNvSpPr>
                <a:spLocks noChangeArrowheads="1"/>
              </p:cNvSpPr>
              <p:nvPr userDrawn="1"/>
            </p:nvSpPr>
            <p:spPr bwMode="gray">
              <a:xfrm>
                <a:off x="3451" y="874"/>
                <a:ext cx="182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62" name="Group 134"/>
            <p:cNvGrpSpPr>
              <a:grpSpLocks/>
            </p:cNvGrpSpPr>
            <p:nvPr userDrawn="1"/>
          </p:nvGrpSpPr>
          <p:grpSpPr bwMode="auto">
            <a:xfrm rot="6558351">
              <a:off x="5085" y="304"/>
              <a:ext cx="88" cy="82"/>
              <a:chOff x="3452" y="878"/>
              <a:chExt cx="402" cy="342"/>
            </a:xfrm>
          </p:grpSpPr>
          <p:sp>
            <p:nvSpPr>
              <p:cNvPr id="1159" name="Oval 135"/>
              <p:cNvSpPr>
                <a:spLocks noChangeArrowheads="1"/>
              </p:cNvSpPr>
              <p:nvPr userDrawn="1"/>
            </p:nvSpPr>
            <p:spPr bwMode="gray">
              <a:xfrm>
                <a:off x="3639" y="1066"/>
                <a:ext cx="110" cy="12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60" name="Oval 136"/>
              <p:cNvSpPr>
                <a:spLocks noChangeArrowheads="1"/>
              </p:cNvSpPr>
              <p:nvPr userDrawn="1"/>
            </p:nvSpPr>
            <p:spPr bwMode="gray">
              <a:xfrm>
                <a:off x="3763" y="1130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61" name="Oval 137"/>
              <p:cNvSpPr>
                <a:spLocks noChangeArrowheads="1"/>
              </p:cNvSpPr>
              <p:nvPr userDrawn="1"/>
            </p:nvSpPr>
            <p:spPr bwMode="gray">
              <a:xfrm>
                <a:off x="3444" y="901"/>
                <a:ext cx="187" cy="18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</p:grpSp>
      <p:sp>
        <p:nvSpPr>
          <p:cNvPr id="1162" name="Rectangle 138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457200" y="6324600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+mn-lt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75" name="Line 151"/>
          <p:cNvSpPr>
            <a:spLocks noChangeShapeType="1"/>
          </p:cNvSpPr>
          <p:nvPr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6" name="Line 152"/>
          <p:cNvSpPr>
            <a:spLocks noChangeShapeType="1"/>
          </p:cNvSpPr>
          <p:nvPr/>
        </p:nvSpPr>
        <p:spPr bwMode="auto">
          <a:xfrm>
            <a:off x="0" y="9144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7" name="Line 153"/>
          <p:cNvSpPr>
            <a:spLocks noChangeShapeType="1"/>
          </p:cNvSpPr>
          <p:nvPr/>
        </p:nvSpPr>
        <p:spPr bwMode="auto">
          <a:xfrm>
            <a:off x="0" y="66484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8" name="Line 154"/>
          <p:cNvSpPr>
            <a:spLocks noChangeShapeType="1"/>
          </p:cNvSpPr>
          <p:nvPr/>
        </p:nvSpPr>
        <p:spPr bwMode="auto">
          <a:xfrm>
            <a:off x="4572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9" name="Line 15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1" name="Line 157"/>
          <p:cNvSpPr>
            <a:spLocks noChangeShapeType="1"/>
          </p:cNvSpPr>
          <p:nvPr/>
        </p:nvSpPr>
        <p:spPr bwMode="auto">
          <a:xfrm flipH="1">
            <a:off x="0" y="51054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2" name="Line 158"/>
          <p:cNvSpPr>
            <a:spLocks noChangeShapeType="1"/>
          </p:cNvSpPr>
          <p:nvPr/>
        </p:nvSpPr>
        <p:spPr bwMode="auto">
          <a:xfrm>
            <a:off x="1752600" y="6648450"/>
            <a:ext cx="0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3" name="Line 159"/>
          <p:cNvSpPr>
            <a:spLocks noChangeShapeType="1"/>
          </p:cNvSpPr>
          <p:nvPr/>
        </p:nvSpPr>
        <p:spPr bwMode="auto">
          <a:xfrm>
            <a:off x="8763000" y="6019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commons/5/59/LOF.sv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2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7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8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ephi.org/wp-content/themes/gephi/images/screenshots/layout1.png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hyperlink" Target="http://player.vimeo.com/video/9726202" TargetMode="Externa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13" Type="http://schemas.openxmlformats.org/officeDocument/2006/relationships/oleObject" Target="../embeddings/oleObject10.bin"/><Relationship Id="rId3" Type="http://schemas.openxmlformats.org/officeDocument/2006/relationships/notesSlide" Target="../notesSlides/notesSlide16.xml"/><Relationship Id="rId7" Type="http://schemas.openxmlformats.org/officeDocument/2006/relationships/oleObject" Target="../embeddings/oleObject7.bin"/><Relationship Id="rId12" Type="http://schemas.openxmlformats.org/officeDocument/2006/relationships/image" Target="../media/image60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20.png"/><Relationship Id="rId1" Type="http://schemas.openxmlformats.org/officeDocument/2006/relationships/vmlDrawing" Target="../drawings/vmlDrawing4.vml"/><Relationship Id="rId6" Type="http://schemas.openxmlformats.org/officeDocument/2006/relationships/image" Target="../media/image57.w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5" Type="http://schemas.openxmlformats.org/officeDocument/2006/relationships/image" Target="../media/image640.png"/><Relationship Id="rId10" Type="http://schemas.openxmlformats.org/officeDocument/2006/relationships/image" Target="../media/image59.wmf"/><Relationship Id="rId4" Type="http://schemas.openxmlformats.org/officeDocument/2006/relationships/image" Target="../media/image62.png"/><Relationship Id="rId9" Type="http://schemas.openxmlformats.org/officeDocument/2006/relationships/oleObject" Target="../embeddings/oleObject8.bin"/><Relationship Id="rId14" Type="http://schemas.openxmlformats.org/officeDocument/2006/relationships/image" Target="../media/image61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7" Type="http://schemas.openxmlformats.org/officeDocument/2006/relationships/image" Target="../media/image6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4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63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66.wmf"/><Relationship Id="rId9" Type="http://schemas.openxmlformats.org/officeDocument/2006/relationships/image" Target="../media/image69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8.png"/><Relationship Id="rId7" Type="http://schemas.openxmlformats.org/officeDocument/2006/relationships/image" Target="../media/image881.pn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0.png"/><Relationship Id="rId11" Type="http://schemas.openxmlformats.org/officeDocument/2006/relationships/image" Target="../media/image93.png"/><Relationship Id="rId5" Type="http://schemas.openxmlformats.org/officeDocument/2006/relationships/image" Target="../media/image860.png"/><Relationship Id="rId15" Type="http://schemas.openxmlformats.org/officeDocument/2006/relationships/comments" Target="../comments/comment1.xml"/><Relationship Id="rId10" Type="http://schemas.openxmlformats.org/officeDocument/2006/relationships/image" Target="../media/image92.png"/><Relationship Id="rId4" Type="http://schemas.openxmlformats.org/officeDocument/2006/relationships/image" Target="../media/image89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wmf"/><Relationship Id="rId13" Type="http://schemas.openxmlformats.org/officeDocument/2006/relationships/image" Target="../media/image98.png"/><Relationship Id="rId3" Type="http://schemas.openxmlformats.org/officeDocument/2006/relationships/hyperlink" Target="http://en.wikipedia.org/wiki/File:LagrangeMultipliers3D.png" TargetMode="External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8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86.w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88.wmf"/><Relationship Id="rId4" Type="http://schemas.openxmlformats.org/officeDocument/2006/relationships/image" Target="../media/image97.png"/><Relationship Id="rId9" Type="http://schemas.openxmlformats.org/officeDocument/2006/relationships/oleObject" Target="../embeddings/oleObject18.bin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w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00.wmf"/><Relationship Id="rId11" Type="http://schemas.openxmlformats.org/officeDocument/2006/relationships/image" Target="../media/image110.png"/><Relationship Id="rId5" Type="http://schemas.openxmlformats.org/officeDocument/2006/relationships/oleObject" Target="../embeddings/oleObject21.bin"/><Relationship Id="rId10" Type="http://schemas.openxmlformats.org/officeDocument/2006/relationships/image" Target="../media/image109.png"/><Relationship Id="rId4" Type="http://schemas.openxmlformats.org/officeDocument/2006/relationships/image" Target="../media/image99.wmf"/><Relationship Id="rId9" Type="http://schemas.openxmlformats.org/officeDocument/2006/relationships/image" Target="../media/image102.gi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0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03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10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gif"/><Relationship Id="rId2" Type="http://schemas.openxmlformats.org/officeDocument/2006/relationships/image" Target="../media/image10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gif"/><Relationship Id="rId5" Type="http://schemas.openxmlformats.org/officeDocument/2006/relationships/image" Target="../media/image109.gif"/><Relationship Id="rId4" Type="http://schemas.openxmlformats.org/officeDocument/2006/relationships/image" Target="../media/image108.gi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gif"/><Relationship Id="rId2" Type="http://schemas.openxmlformats.org/officeDocument/2006/relationships/image" Target="../media/image11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11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oleObject" Target="../embeddings/oleObject25.bin"/><Relationship Id="rId7" Type="http://schemas.openxmlformats.org/officeDocument/2006/relationships/image" Target="../media/image13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29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128.wmf"/><Relationship Id="rId9" Type="http://schemas.openxmlformats.org/officeDocument/2006/relationships/comments" Target="../comments/commen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35.gif"/><Relationship Id="rId4" Type="http://schemas.openxmlformats.org/officeDocument/2006/relationships/image" Target="../media/image134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emf"/><Relationship Id="rId4" Type="http://schemas.openxmlformats.org/officeDocument/2006/relationships/image" Target="../media/image137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gif"/><Relationship Id="rId5" Type="http://schemas.openxmlformats.org/officeDocument/2006/relationships/image" Target="../media/image142.png"/><Relationship Id="rId4" Type="http://schemas.openxmlformats.org/officeDocument/2006/relationships/image" Target="../media/image14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86200" y="5791200"/>
            <a:ext cx="16002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charset="-122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95400" y="2286000"/>
            <a:ext cx="6553200" cy="2133600"/>
          </a:xfrm>
        </p:spPr>
        <p:txBody>
          <a:bodyPr/>
          <a:lstStyle/>
          <a:p>
            <a:pPr eaLnBrk="1" hangingPunct="1"/>
            <a:r>
              <a:rPr lang="en-US" altLang="zh-CN" sz="4000" i="0" dirty="0" smtClean="0">
                <a:ea typeface="宋体" pitchFamily="2" charset="-122"/>
                <a:cs typeface="Times New Roman" pitchFamily="18" charset="0"/>
              </a:rPr>
              <a:t>Data Preprocessing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0" y="5464314"/>
            <a:ext cx="60645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Lecturer: Dr. Bo Yuan  </a:t>
            </a:r>
          </a:p>
          <a:p>
            <a:pPr algn="ctr"/>
            <a:endParaRPr lang="en-US" altLang="zh-CN" sz="2000" dirty="0" smtClean="0"/>
          </a:p>
          <a:p>
            <a:pPr algn="ctr"/>
            <a:r>
              <a:rPr lang="en-US" altLang="zh-CN" sz="2000" dirty="0" smtClean="0"/>
              <a:t> E-mail: yuanb@sz.tsinghua.edu.cn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Anomaly vs. Outlier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557213" y="1371600"/>
            <a:ext cx="8129587" cy="451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pic>
        <p:nvPicPr>
          <p:cNvPr id="5" name="Picture 2" descr="http://4.bp.blogspot.com/-VBx4r_I3-0o/UVl5cCcGKOI/AAAAAAAADCs/nj5mMcBDNzE/s1600/bre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3310"/>
            <a:ext cx="2381719" cy="227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85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Outlier Factor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12</a:t>
            </a:fld>
            <a:endParaRPr lang="en-US" altLang="zh-CN" dirty="0"/>
          </a:p>
        </p:txBody>
      </p:sp>
      <p:sp>
        <p:nvSpPr>
          <p:cNvPr id="11" name="Oval 10"/>
          <p:cNvSpPr/>
          <p:nvPr/>
        </p:nvSpPr>
        <p:spPr>
          <a:xfrm>
            <a:off x="6367880" y="1219200"/>
            <a:ext cx="1828800" cy="182880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282280" y="2057400"/>
            <a:ext cx="76200" cy="76200"/>
          </a:xfrm>
          <a:prstGeom prst="ellipse">
            <a:avLst/>
          </a:prstGeom>
          <a:solidFill>
            <a:srgbClr val="FF33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044280" y="2590800"/>
            <a:ext cx="76200" cy="762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672680" y="1828800"/>
            <a:ext cx="76200" cy="762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215480" y="2895600"/>
            <a:ext cx="76200" cy="762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739480" y="1828800"/>
            <a:ext cx="76200" cy="762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2" idx="5"/>
            <a:endCxn id="13" idx="0"/>
          </p:cNvCxnSpPr>
          <p:nvPr/>
        </p:nvCxnSpPr>
        <p:spPr>
          <a:xfrm rot="16200000" flipH="1">
            <a:off x="7480671" y="1989090"/>
            <a:ext cx="468359" cy="735059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5"/>
          </p:cNvCxnSpPr>
          <p:nvPr/>
        </p:nvCxnSpPr>
        <p:spPr>
          <a:xfrm rot="5400000" flipH="1" flipV="1">
            <a:off x="7472779" y="1550941"/>
            <a:ext cx="446041" cy="696959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2" idx="3"/>
            <a:endCxn id="15" idx="6"/>
          </p:cNvCxnSpPr>
          <p:nvPr/>
        </p:nvCxnSpPr>
        <p:spPr>
          <a:xfrm rot="5400000">
            <a:off x="6386931" y="2027191"/>
            <a:ext cx="811259" cy="1001759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129880" y="16880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o</a:t>
            </a:r>
            <a:endParaRPr lang="en-US" i="1" dirty="0"/>
          </a:p>
        </p:txBody>
      </p:sp>
      <p:sp>
        <p:nvSpPr>
          <p:cNvPr id="31" name="TextBox 30"/>
          <p:cNvSpPr txBox="1"/>
          <p:nvPr/>
        </p:nvSpPr>
        <p:spPr>
          <a:xfrm>
            <a:off x="7731374" y="1840468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32" name="TextBox 31"/>
          <p:cNvSpPr txBox="1"/>
          <p:nvPr/>
        </p:nvSpPr>
        <p:spPr>
          <a:xfrm>
            <a:off x="8060334" y="2602468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33" name="TextBox 32"/>
          <p:cNvSpPr txBox="1"/>
          <p:nvPr/>
        </p:nvSpPr>
        <p:spPr>
          <a:xfrm>
            <a:off x="5970014" y="2907268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  <p:sp>
        <p:nvSpPr>
          <p:cNvPr id="34" name="TextBox 33"/>
          <p:cNvSpPr txBox="1"/>
          <p:nvPr/>
        </p:nvSpPr>
        <p:spPr>
          <a:xfrm>
            <a:off x="6612534" y="1459468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cxnSp>
        <p:nvCxnSpPr>
          <p:cNvPr id="36" name="Straight Arrow Connector 35"/>
          <p:cNvCxnSpPr>
            <a:stCxn id="30" idx="2"/>
          </p:cNvCxnSpPr>
          <p:nvPr/>
        </p:nvCxnSpPr>
        <p:spPr>
          <a:xfrm rot="5400000" flipH="1">
            <a:off x="6712807" y="1483874"/>
            <a:ext cx="304800" cy="842253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8082380" y="1085167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k=3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41212" y="3276600"/>
                <a:ext cx="4215000" cy="7278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𝑙𝑟𝑑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limLoc m:val="subSup"/>
                                      <m:supHide m:val="on"/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9"/>
                                        </m:r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𝐵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∈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𝐴</m:t>
                                          </m:r>
                                        </m:e>
                                      </m:d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𝑑</m:t>
                                          </m:r>
                                          <m:r>
                                            <a:rPr lang="en-US" altLang="zh-C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𝑖𝑠𝑡𝑎𝑛𝑐𝑒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𝐴</m:t>
                                          </m:r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𝐵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𝐴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12" y="3276600"/>
                <a:ext cx="4215000" cy="72789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09600" y="4576086"/>
                <a:ext cx="5891735" cy="910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𝐿𝑂𝐹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𝐵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𝐴</m:t>
                                  </m:r>
                                </m:e>
                              </m:d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𝑙𝑟𝑑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𝑙𝑟𝑑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</m:d>
                                </m:den>
                              </m:f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𝐵</m:t>
                                  </m:r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𝐴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𝑙𝑟𝑑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𝐵</m:t>
                                      </m:r>
                                    </m:e>
                                  </m:d>
                                </m:e>
                              </m:nary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</m:d>
                                </m:e>
                              </m:d>
                            </m:den>
                          </m:f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𝑙𝑟𝑑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4576086"/>
                <a:ext cx="5891735" cy="91031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64470" y="2209800"/>
                <a:ext cx="49480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𝑑𝑖𝑠𝑡𝑎𝑛𝑐𝑒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𝑚𝑎𝑥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𝑑𝑖𝑠𝑡𝑎𝑛𝑐𝑒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𝐵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𝑑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𝐴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𝐵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470" y="2209800"/>
                <a:ext cx="4948021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675815" y="1212501"/>
                <a:ext cx="16487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𝑑𝑖𝑠𝑡𝑎𝑛𝑐𝑒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𝑂</m:t>
                          </m:r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815" y="1212501"/>
                <a:ext cx="1648785" cy="369332"/>
              </a:xfrm>
              <a:prstGeom prst="rect">
                <a:avLst/>
              </a:prstGeom>
              <a:blipFill rotWithShape="1"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Outlier Factor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pic>
        <p:nvPicPr>
          <p:cNvPr id="73730" name="Picture 2" descr="File:LOF.sv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76400" y="1143000"/>
            <a:ext cx="5812285" cy="51911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18" y="1981200"/>
            <a:ext cx="8084082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Duplicate Data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sp>
        <p:nvSpPr>
          <p:cNvPr id="5" name="Right Brace 4"/>
          <p:cNvSpPr/>
          <p:nvPr/>
        </p:nvSpPr>
        <p:spPr>
          <a:xfrm>
            <a:off x="6781800" y="2209800"/>
            <a:ext cx="228600" cy="1066800"/>
          </a:xfrm>
          <a:prstGeom prst="rightBrace">
            <a:avLst/>
          </a:prstGeom>
          <a:ln w="15875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Bent Arrow 5"/>
          <p:cNvSpPr/>
          <p:nvPr/>
        </p:nvSpPr>
        <p:spPr>
          <a:xfrm rot="5400000">
            <a:off x="6629400" y="3124200"/>
            <a:ext cx="1295400" cy="381000"/>
          </a:xfrm>
          <a:prstGeom prst="bentArrow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7543800" y="4419600"/>
            <a:ext cx="838200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Duplicate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066800"/>
            <a:ext cx="7167716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Duplicate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181354745"/>
              </p:ext>
            </p:extLst>
          </p:nvPr>
        </p:nvGraphicFramePr>
        <p:xfrm>
          <a:off x="2286000" y="1066800"/>
          <a:ext cx="4572000" cy="137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47800" y="4286250"/>
            <a:ext cx="6753225" cy="196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160294"/>
            <a:ext cx="8001000" cy="2199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pic>
        <p:nvPicPr>
          <p:cNvPr id="5" name="Picture 2" descr="http://4.bp.blogspot.com/-VBx4r_I3-0o/UVl5cCcGKOI/AAAAAAAADCs/nj5mMcBDNzE/s1600/bre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3310"/>
            <a:ext cx="2381719" cy="227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4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Data Transformation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2733675"/>
          </a:xfrm>
        </p:spPr>
        <p:txBody>
          <a:bodyPr>
            <a:normAutofit fontScale="62500" lnSpcReduction="20000"/>
          </a:bodyPr>
          <a:lstStyle/>
          <a:p>
            <a:r>
              <a:rPr lang="en-AU" altLang="zh-CN" dirty="0" smtClean="0"/>
              <a:t>Now we have an error free dataset.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Still needs to be standardized.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Type Conversion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Normalization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Sampling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pic>
        <p:nvPicPr>
          <p:cNvPr id="1026" name="Picture 2" descr="http://www.7gadgets.com/wp-content/uploads/2007/12/f_takaratomy_transformer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6800" y="3626427"/>
            <a:ext cx="3220085" cy="2514600"/>
          </a:xfrm>
          <a:prstGeom prst="rect">
            <a:avLst/>
          </a:prstGeom>
          <a:noFill/>
        </p:spPr>
      </p:pic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114800"/>
            <a:ext cx="2856634" cy="222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Attribute Types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4"/>
            <a:ext cx="8023225" cy="4867276"/>
          </a:xfrm>
        </p:spPr>
        <p:txBody>
          <a:bodyPr>
            <a:normAutofit/>
          </a:bodyPr>
          <a:lstStyle/>
          <a:p>
            <a:r>
              <a:rPr lang="en-AU" altLang="zh-CN" sz="1700" dirty="0" smtClean="0"/>
              <a:t>Continuous</a:t>
            </a:r>
          </a:p>
          <a:p>
            <a:pPr lvl="1"/>
            <a:r>
              <a:rPr lang="en-AU" altLang="zh-CN" sz="1700" dirty="0" smtClean="0"/>
              <a:t>Real values: Temperature, Height, Weight …</a:t>
            </a:r>
          </a:p>
          <a:p>
            <a:endParaRPr lang="en-AU" altLang="zh-CN" sz="1700" dirty="0" smtClean="0"/>
          </a:p>
          <a:p>
            <a:r>
              <a:rPr lang="en-AU" altLang="zh-CN" sz="1700" dirty="0" smtClean="0"/>
              <a:t>Discrete</a:t>
            </a:r>
          </a:p>
          <a:p>
            <a:pPr lvl="1"/>
            <a:r>
              <a:rPr lang="en-AU" altLang="zh-CN" sz="1700" dirty="0" smtClean="0"/>
              <a:t>Integer values: Number of people …</a:t>
            </a:r>
          </a:p>
          <a:p>
            <a:endParaRPr lang="en-AU" altLang="zh-CN" sz="1700" dirty="0" smtClean="0"/>
          </a:p>
          <a:p>
            <a:r>
              <a:rPr lang="en-AU" altLang="zh-CN" sz="1700" dirty="0" smtClean="0"/>
              <a:t>Ordinal</a:t>
            </a:r>
          </a:p>
          <a:p>
            <a:pPr lvl="1"/>
            <a:r>
              <a:rPr lang="en-AU" altLang="zh-CN" sz="1700" dirty="0" smtClean="0"/>
              <a:t>Rankings: {Average, Good, Best}, {Low, Medium, High} …</a:t>
            </a:r>
          </a:p>
          <a:p>
            <a:endParaRPr lang="en-AU" altLang="zh-CN" sz="1700" dirty="0" smtClean="0"/>
          </a:p>
          <a:p>
            <a:r>
              <a:rPr lang="en-AU" altLang="zh-CN" sz="1700" dirty="0" smtClean="0"/>
              <a:t>Nominal</a:t>
            </a:r>
          </a:p>
          <a:p>
            <a:pPr lvl="1"/>
            <a:r>
              <a:rPr lang="en-AU" altLang="zh-CN" sz="1700" dirty="0" smtClean="0"/>
              <a:t>Symbols: {Teacher, Worker, Salesman}, {Red, Green, Blue} …</a:t>
            </a:r>
          </a:p>
          <a:p>
            <a:endParaRPr lang="en-AU" altLang="zh-CN" sz="1700" dirty="0" smtClean="0"/>
          </a:p>
          <a:p>
            <a:r>
              <a:rPr lang="en-AU" altLang="zh-CN" sz="1700" dirty="0" smtClean="0"/>
              <a:t>String</a:t>
            </a:r>
          </a:p>
          <a:p>
            <a:pPr lvl="1"/>
            <a:r>
              <a:rPr lang="en-AU" altLang="zh-CN" sz="1700" dirty="0" smtClean="0"/>
              <a:t>Text: “Tsinghua University”,  “No. 123, Pingan Avenue” …</a:t>
            </a:r>
            <a:endParaRPr lang="zh-CN" altLang="en-US" sz="17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19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3495675"/>
          </a:xfrm>
        </p:spPr>
        <p:txBody>
          <a:bodyPr>
            <a:normAutofit fontScale="85000" lnSpcReduction="20000"/>
          </a:bodyPr>
          <a:lstStyle/>
          <a:p>
            <a:r>
              <a:rPr lang="en-AU" altLang="zh-CN" dirty="0" smtClean="0"/>
              <a:t>Data Cleansing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Data Transformation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Data Description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Feature Selection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Feature Extraction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  <p:pic>
        <p:nvPicPr>
          <p:cNvPr id="1030" name="Picture 6" descr="http://www.shortcourses.com/images/b5ch3/mineral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934200" y="1219200"/>
            <a:ext cx="1066800" cy="1080159"/>
          </a:xfrm>
          <a:prstGeom prst="rect">
            <a:avLst/>
          </a:prstGeom>
          <a:noFill/>
        </p:spPr>
      </p:pic>
      <p:sp>
        <p:nvSpPr>
          <p:cNvPr id="10" name="下箭头 9"/>
          <p:cNvSpPr/>
          <p:nvPr/>
        </p:nvSpPr>
        <p:spPr>
          <a:xfrm>
            <a:off x="7324398" y="2438400"/>
            <a:ext cx="228600" cy="990600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34" name="Picture 10" descr="http://img.alibaba.com/photo/11275029/Stainless_Steel_Plant_Pots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768508" y="3657600"/>
            <a:ext cx="1340379" cy="114889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Type Conversion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cxnSp>
        <p:nvCxnSpPr>
          <p:cNvPr id="6" name="直接箭头连接符 5"/>
          <p:cNvCxnSpPr/>
          <p:nvPr/>
        </p:nvCxnSpPr>
        <p:spPr>
          <a:xfrm>
            <a:off x="1752600" y="5334000"/>
            <a:ext cx="54102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rot="5400000" flipH="1" flipV="1">
            <a:off x="-190500" y="3390900"/>
            <a:ext cx="38862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2514600" y="5181600"/>
            <a:ext cx="304800" cy="3048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267200" y="5181600"/>
            <a:ext cx="304800" cy="3048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5867400" y="5181600"/>
            <a:ext cx="304800" cy="304800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 rot="10800000">
            <a:off x="1143000" y="2887826"/>
            <a:ext cx="461665" cy="54117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AU" altLang="zh-CN" dirty="0" smtClean="0">
                <a:solidFill>
                  <a:srgbClr val="000000"/>
                </a:solidFill>
              </a:rPr>
              <a:t>Size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514600" y="21336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×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514600" y="45836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</a:rPr>
              <a:t>○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514600" y="27432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×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514600" y="39624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</a:rPr>
              <a:t>○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848072" y="21336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×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48072" y="45836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</a:rPr>
              <a:t>○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848072" y="27432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×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848072" y="39624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</a:rPr>
              <a:t>○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247872" y="39624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×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247872" y="26786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</a:rPr>
              <a:t>○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247872" y="45720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×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247872" y="20574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</a:rPr>
              <a:t>○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64501" y="571500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Color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弧形 2"/>
          <p:cNvSpPr/>
          <p:nvPr/>
        </p:nvSpPr>
        <p:spPr>
          <a:xfrm>
            <a:off x="2438400" y="2013466"/>
            <a:ext cx="3857208" cy="5149334"/>
          </a:xfrm>
          <a:prstGeom prst="arc">
            <a:avLst>
              <a:gd name="adj1" fmla="val 12030600"/>
              <a:gd name="adj2" fmla="val 20326832"/>
            </a:avLst>
          </a:prstGeom>
          <a:ln w="28575">
            <a:solidFill>
              <a:srgbClr val="7030A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弧形 27"/>
          <p:cNvSpPr/>
          <p:nvPr/>
        </p:nvSpPr>
        <p:spPr>
          <a:xfrm>
            <a:off x="2848392" y="3429000"/>
            <a:ext cx="3171408" cy="5149334"/>
          </a:xfrm>
          <a:prstGeom prst="arc">
            <a:avLst>
              <a:gd name="adj1" fmla="val 12633582"/>
              <a:gd name="adj2" fmla="val 19733616"/>
            </a:avLst>
          </a:prstGeom>
          <a:ln w="28575">
            <a:solidFill>
              <a:srgbClr val="7030A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Type Conversion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cxnSp>
        <p:nvCxnSpPr>
          <p:cNvPr id="5" name="直接箭头连接符 4"/>
          <p:cNvCxnSpPr/>
          <p:nvPr/>
        </p:nvCxnSpPr>
        <p:spPr>
          <a:xfrm>
            <a:off x="1752600" y="5334000"/>
            <a:ext cx="54102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rot="5400000" flipH="1" flipV="1">
            <a:off x="-190500" y="3390900"/>
            <a:ext cx="38862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2514600" y="5181600"/>
            <a:ext cx="304800" cy="3048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867400" y="5181600"/>
            <a:ext cx="304800" cy="3048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267200" y="5181600"/>
            <a:ext cx="304800" cy="304800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 rot="10800000">
            <a:off x="1143000" y="2887826"/>
            <a:ext cx="461665" cy="54117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AU" altLang="zh-CN" dirty="0" smtClean="0">
                <a:solidFill>
                  <a:srgbClr val="000000"/>
                </a:solidFill>
              </a:rPr>
              <a:t>Size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14600" y="21336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×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514600" y="45836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○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514600" y="27432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×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514600" y="39740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○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247872" y="21336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×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247872" y="45836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○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4247872" y="27432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×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247872" y="39740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○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867400" y="39740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×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5867400" y="27548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○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5867400" y="45836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×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5867400" y="21452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○</a:t>
            </a:r>
            <a:endParaRPr lang="zh-CN" altLang="en-US" dirty="0"/>
          </a:p>
        </p:txBody>
      </p:sp>
      <p:cxnSp>
        <p:nvCxnSpPr>
          <p:cNvPr id="24" name="直接连接符 23"/>
          <p:cNvCxnSpPr/>
          <p:nvPr/>
        </p:nvCxnSpPr>
        <p:spPr>
          <a:xfrm flipV="1">
            <a:off x="1981200" y="2057400"/>
            <a:ext cx="4267200" cy="2362200"/>
          </a:xfrm>
          <a:prstGeom prst="line">
            <a:avLst/>
          </a:prstGeom>
          <a:ln w="19050">
            <a:solidFill>
              <a:srgbClr val="7030A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2971800" y="3505200"/>
            <a:ext cx="3962400" cy="2209800"/>
          </a:xfrm>
          <a:prstGeom prst="line">
            <a:avLst/>
          </a:prstGeom>
          <a:ln w="19050">
            <a:solidFill>
              <a:srgbClr val="7030A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64501" y="571500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Color</a:t>
            </a:r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Type Conversion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sp>
        <p:nvSpPr>
          <p:cNvPr id="5" name="椭圆 4"/>
          <p:cNvSpPr/>
          <p:nvPr/>
        </p:nvSpPr>
        <p:spPr>
          <a:xfrm>
            <a:off x="2098705" y="1676400"/>
            <a:ext cx="304800" cy="3048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2098705" y="4267200"/>
            <a:ext cx="304800" cy="3048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098705" y="2971800"/>
            <a:ext cx="304800" cy="304800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098705" y="5486400"/>
            <a:ext cx="304800" cy="3048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698905" y="1688068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0	0	0	</a:t>
            </a:r>
            <a:r>
              <a:rPr lang="en-AU" altLang="zh-CN" dirty="0" smtClean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98905" y="2983468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0	0	</a:t>
            </a:r>
            <a:r>
              <a:rPr lang="en-AU" altLang="zh-CN" dirty="0" smtClean="0">
                <a:solidFill>
                  <a:srgbClr val="FF0000"/>
                </a:solidFill>
              </a:rPr>
              <a:t>1</a:t>
            </a:r>
            <a:r>
              <a:rPr lang="en-AU" altLang="zh-CN" dirty="0" smtClean="0"/>
              <a:t>	0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75105" y="4267200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0	</a:t>
            </a:r>
            <a:r>
              <a:rPr lang="en-AU" altLang="zh-CN" dirty="0" smtClean="0">
                <a:solidFill>
                  <a:srgbClr val="FF0000"/>
                </a:solidFill>
              </a:rPr>
              <a:t>1</a:t>
            </a:r>
            <a:r>
              <a:rPr lang="en-AU" altLang="zh-CN" dirty="0" smtClean="0"/>
              <a:t>	0	0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75105" y="5498068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FF0000"/>
                </a:solidFill>
              </a:rPr>
              <a:t>1</a:t>
            </a:r>
            <a:r>
              <a:rPr lang="en-AU" altLang="zh-CN" dirty="0" smtClean="0"/>
              <a:t>	0	0	0</a:t>
            </a:r>
            <a:endParaRPr lang="zh-CN" altLang="en-US" dirty="0"/>
          </a:p>
        </p:txBody>
      </p:sp>
      <p:sp>
        <p:nvSpPr>
          <p:cNvPr id="13" name="右箭头 12"/>
          <p:cNvSpPr/>
          <p:nvPr/>
        </p:nvSpPr>
        <p:spPr>
          <a:xfrm>
            <a:off x="2667000" y="1859281"/>
            <a:ext cx="838200" cy="45719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>
            <a:off x="2667000" y="3124200"/>
            <a:ext cx="838200" cy="45719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2667000" y="4419600"/>
            <a:ext cx="838200" cy="45719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2667000" y="5638800"/>
            <a:ext cx="838200" cy="45719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 animBg="1"/>
      <p:bldP spid="14" grpId="0" animBg="1"/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Sampling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4"/>
            <a:ext cx="8023225" cy="5248276"/>
          </a:xfrm>
        </p:spPr>
        <p:txBody>
          <a:bodyPr>
            <a:normAutofit fontScale="62500" lnSpcReduction="20000"/>
          </a:bodyPr>
          <a:lstStyle/>
          <a:p>
            <a:r>
              <a:rPr lang="en-AU" altLang="zh-CN" dirty="0" smtClean="0"/>
              <a:t>A database/data warehouse may store terabytes of data.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Processing limits: CPU, Memory, I/O …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Sampling is applied to reduce the </a:t>
            </a:r>
            <a:r>
              <a:rPr lang="en-AU" altLang="zh-CN" dirty="0" smtClean="0">
                <a:solidFill>
                  <a:srgbClr val="FF0000"/>
                </a:solidFill>
              </a:rPr>
              <a:t>time complexity</a:t>
            </a:r>
            <a:r>
              <a:rPr lang="en-AU" altLang="zh-CN" dirty="0" smtClean="0"/>
              <a:t>.</a:t>
            </a:r>
          </a:p>
          <a:p>
            <a:endParaRPr lang="en-AU" altLang="zh-CN" dirty="0" smtClean="0"/>
          </a:p>
          <a:p>
            <a:pPr algn="just">
              <a:lnSpc>
                <a:spcPct val="120000"/>
              </a:lnSpc>
            </a:pPr>
            <a:r>
              <a:rPr lang="en-AU" altLang="zh-CN" dirty="0" smtClean="0"/>
              <a:t>In statistics, sampling is applied often because obtaining the entire set of data is </a:t>
            </a:r>
            <a:r>
              <a:rPr lang="en-AU" altLang="zh-CN" dirty="0" smtClean="0">
                <a:solidFill>
                  <a:srgbClr val="FF0000"/>
                </a:solidFill>
              </a:rPr>
              <a:t>expensive</a:t>
            </a:r>
            <a:r>
              <a:rPr lang="en-AU" altLang="zh-CN" dirty="0" smtClean="0"/>
              <a:t>.</a:t>
            </a:r>
          </a:p>
          <a:p>
            <a:endParaRPr lang="en-AU" altLang="zh-CN" dirty="0" smtClean="0"/>
          </a:p>
          <a:p>
            <a:pPr>
              <a:lnSpc>
                <a:spcPct val="120000"/>
              </a:lnSpc>
            </a:pPr>
            <a:r>
              <a:rPr lang="en-AU" altLang="zh-CN" dirty="0" smtClean="0"/>
              <a:t>Aggregation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Change of scale:   </a:t>
            </a:r>
          </a:p>
          <a:p>
            <a:pPr lvl="2">
              <a:lnSpc>
                <a:spcPct val="120000"/>
              </a:lnSpc>
            </a:pPr>
            <a:r>
              <a:rPr lang="en-AU" altLang="zh-CN" dirty="0" smtClean="0">
                <a:solidFill>
                  <a:srgbClr val="7030A0"/>
                </a:solidFill>
              </a:rPr>
              <a:t>Cities</a:t>
            </a:r>
            <a:r>
              <a:rPr lang="en-AU" altLang="zh-CN" dirty="0" smtClean="0"/>
              <a:t> </a:t>
            </a:r>
            <a:r>
              <a:rPr lang="en-AU" altLang="zh-CN" dirty="0" smtClean="0">
                <a:sym typeface="Wingdings" pitchFamily="2" charset="2"/>
              </a:rPr>
              <a:t> States;         </a:t>
            </a:r>
            <a:r>
              <a:rPr lang="en-AU" altLang="zh-CN" dirty="0" smtClean="0">
                <a:solidFill>
                  <a:srgbClr val="7030A0"/>
                </a:solidFill>
                <a:sym typeface="Wingdings" pitchFamily="2" charset="2"/>
              </a:rPr>
              <a:t>Days</a:t>
            </a:r>
            <a:r>
              <a:rPr lang="en-AU" altLang="zh-CN" dirty="0" smtClean="0">
                <a:sym typeface="Wingdings" pitchFamily="2" charset="2"/>
              </a:rPr>
              <a:t>  Months</a:t>
            </a:r>
            <a:endParaRPr lang="en-AU" altLang="zh-CN" dirty="0" smtClean="0"/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More stable and less variability</a:t>
            </a:r>
          </a:p>
          <a:p>
            <a:pPr lvl="1"/>
            <a:endParaRPr lang="en-AU" altLang="zh-CN" dirty="0" smtClean="0"/>
          </a:p>
          <a:p>
            <a:pPr>
              <a:lnSpc>
                <a:spcPct val="120000"/>
              </a:lnSpc>
            </a:pPr>
            <a:r>
              <a:rPr lang="en-AU" altLang="zh-CN" dirty="0" smtClean="0"/>
              <a:t>Sampling can be also used to adjust the class distributions.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Imbalanced dataset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23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Imbalanced Datasets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295400" y="5410200"/>
            <a:ext cx="69342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5400000" flipH="1" flipV="1">
            <a:off x="-762000" y="3352800"/>
            <a:ext cx="41148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334000" y="3200400"/>
            <a:ext cx="3124200" cy="5334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85%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886200" y="3200400"/>
            <a:ext cx="914400" cy="533400"/>
          </a:xfrm>
          <a:prstGeom prst="rect">
            <a:avLst/>
          </a:prstGeom>
          <a:solidFill>
            <a:srgbClr val="FF0000">
              <a:alpha val="71000"/>
            </a:srgb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5%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-342106" y="3543300"/>
            <a:ext cx="4343400" cy="1588"/>
          </a:xfrm>
          <a:prstGeom prst="line">
            <a:avLst/>
          </a:prstGeom>
          <a:ln w="19050" cmpd="sng">
            <a:solidFill>
              <a:schemeClr val="tx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2934494" y="3542506"/>
            <a:ext cx="4343400" cy="1588"/>
          </a:xfrm>
          <a:prstGeom prst="line">
            <a:avLst/>
          </a:prstGeom>
          <a:ln w="19050" cmpd="sng">
            <a:solidFill>
              <a:schemeClr val="tx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19200" y="5943600"/>
            <a:ext cx="1208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Classifier A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28507" y="5943600"/>
            <a:ext cx="1220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7030A0"/>
                </a:solidFill>
              </a:rPr>
              <a:t>Classifier B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00900" y="1459468"/>
            <a:ext cx="156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LHS      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RHS</a:t>
            </a:r>
            <a:endParaRPr lang="en-US" dirty="0" smtClean="0"/>
          </a:p>
        </p:txBody>
      </p:sp>
      <p:sp>
        <p:nvSpPr>
          <p:cNvPr id="16" name="Rectangle 15"/>
          <p:cNvSpPr/>
          <p:nvPr/>
        </p:nvSpPr>
        <p:spPr>
          <a:xfrm>
            <a:off x="1981200" y="3200400"/>
            <a:ext cx="1524000" cy="5334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10%</a:t>
            </a:r>
            <a:endParaRPr 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7981950" y="990600"/>
            <a:ext cx="0" cy="1295400"/>
          </a:xfrm>
          <a:prstGeom prst="line">
            <a:avLst/>
          </a:prstGeom>
          <a:ln w="19050">
            <a:solidFill>
              <a:schemeClr val="tx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Imbalanced Datasets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48611" y="1447800"/>
                <a:ext cx="4333109" cy="475451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𝐺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−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𝑚𝑒𝑎𝑛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𝐴𝑐𝑐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𝐴𝑐𝑐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11" y="1447800"/>
                <a:ext cx="4333109" cy="47545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32001" y="2209800"/>
                <a:ext cx="6188810" cy="789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𝑤h𝑒𝑟𝑒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  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𝐴𝑐𝑐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𝑇𝑃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𝐹𝑁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;    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𝐴𝑐𝑐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𝑇𝑁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𝑇𝑁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01" y="2209800"/>
                <a:ext cx="6188810" cy="78996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48611" y="3772229"/>
                <a:ext cx="5503110" cy="799771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𝐹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−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𝑚𝑒𝑎𝑠𝑢𝑟𝑒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×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𝑃𝑟𝑒𝑐𝑖𝑠𝑖𝑜𝑛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×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𝑅𝑒𝑐𝑎𝑙𝑙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𝑃𝑟𝑒𝑐𝑖𝑠𝑖𝑜𝑛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𝑅𝑒𝑐𝑎𝑙𝑙</m:t>
                          </m:r>
                        </m:den>
                      </m:f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11" y="3772229"/>
                <a:ext cx="5503110" cy="79977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85800" y="4953000"/>
                <a:ext cx="8063811" cy="789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𝑤h𝑒𝑟𝑒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   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𝑃𝑟𝑒𝑐𝑖𝑠𝑖𝑜𝑛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𝑇𝑃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𝐹𝑃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;   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𝑅𝑒𝑐𝑎𝑙𝑙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𝑇𝑃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𝐹𝑁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𝐴𝑐𝑐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4953000"/>
                <a:ext cx="8063811" cy="78996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Over-Sampling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4000" y="1524000"/>
            <a:ext cx="8229600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ight Arrow 4"/>
          <p:cNvSpPr/>
          <p:nvPr/>
        </p:nvSpPr>
        <p:spPr>
          <a:xfrm>
            <a:off x="4343400" y="3200400"/>
            <a:ext cx="685800" cy="228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267200" y="530173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SMOTE</a:t>
            </a:r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Boundary Sampling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2" r="7875"/>
          <a:stretch/>
        </p:blipFill>
        <p:spPr bwMode="auto">
          <a:xfrm>
            <a:off x="381000" y="1283848"/>
            <a:ext cx="8382000" cy="5269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279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pic>
        <p:nvPicPr>
          <p:cNvPr id="5" name="Picture 2" descr="http://4.bp.blogspot.com/-VBx4r_I3-0o/UVl5cCcGKOI/AAAAAAAADCs/nj5mMcBDNzE/s1600/bre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3310"/>
            <a:ext cx="2381719" cy="227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4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Normalization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gray">
          <a:xfrm>
            <a:off x="533400" y="1295400"/>
            <a:ext cx="80772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en-AU" altLang="ko-KR" sz="2000" kern="0" dirty="0" smtClean="0">
                <a:latin typeface="+mn-lt"/>
                <a:ea typeface="굴림" pitchFamily="50" charset="-127"/>
              </a:rPr>
              <a:t>The height of someone can be 1.7 or 170 or 1700 …</a:t>
            </a:r>
            <a:endParaRPr kumimoji="0" lang="en-US" altLang="ko-KR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Min-max normalization:</a:t>
            </a: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Let income range $12,000 to $98,000 be normalized to [0.0, 1.0].  Then $73,600 is mapped to  </a:t>
            </a:r>
          </a:p>
          <a:p>
            <a:pPr marL="742950" marR="0" lvl="1" indent="-28575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altLang="ko-KR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Z-score normalization (</a:t>
            </a:r>
            <a:r>
              <a:rPr kumimoji="0" lang="el-G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μ</a:t>
            </a: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: mean, </a:t>
            </a:r>
            <a:r>
              <a:rPr kumimoji="0" lang="el-G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σ</a:t>
            </a: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: standard deviation):</a:t>
            </a:r>
            <a:endParaRPr lang="en-US" altLang="ko-KR" sz="2000" kern="0" dirty="0">
              <a:latin typeface="+mn-lt"/>
              <a:ea typeface="굴림" pitchFamily="50" charset="-127"/>
            </a:endParaRPr>
          </a:p>
          <a:p>
            <a:pPr marR="0" lvl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tabLst/>
              <a:defRPr/>
            </a:pPr>
            <a:endParaRPr kumimoji="0" lang="en-US" altLang="ko-KR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Let </a:t>
            </a:r>
            <a:r>
              <a:rPr kumimoji="0" lang="el-GR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μ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= 54,000, </a:t>
            </a:r>
            <a:r>
              <a:rPr kumimoji="0" lang="el-GR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σ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= 16,000.  Then</a:t>
            </a:r>
            <a:endParaRPr kumimoji="0" lang="el-GR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</a:endParaRPr>
          </a:p>
        </p:txBody>
      </p:sp>
      <p:graphicFrame>
        <p:nvGraphicFramePr>
          <p:cNvPr id="7" name="Object 4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884684653"/>
              </p:ext>
            </p:extLst>
          </p:nvPr>
        </p:nvGraphicFramePr>
        <p:xfrm>
          <a:off x="1371600" y="3819525"/>
          <a:ext cx="316865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94" name="Equation" r:id="rId3" imgW="2222280" imgH="419040" progId="Equation.3">
                  <p:embed/>
                </p:oleObj>
              </mc:Choice>
              <mc:Fallback>
                <p:oleObj name="Equation" r:id="rId3" imgW="2222280" imgH="419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819525"/>
                        <a:ext cx="3168650" cy="600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0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731871321"/>
              </p:ext>
            </p:extLst>
          </p:nvPr>
        </p:nvGraphicFramePr>
        <p:xfrm>
          <a:off x="4876800" y="5638800"/>
          <a:ext cx="2167663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95" name="Equation" r:id="rId5" imgW="1498320" imgH="419040" progId="Equation.3">
                  <p:embed/>
                </p:oleObj>
              </mc:Choice>
              <mc:Fallback>
                <p:oleObj name="Equation" r:id="rId5" imgW="1498320" imgH="41904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5638800"/>
                        <a:ext cx="2167663" cy="609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447800" y="5105400"/>
                <a:ext cx="1297856" cy="56534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𝑣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zh-CN" altLang="en-US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𝜇</m:t>
                          </m:r>
                        </m:num>
                        <m:den>
                          <m:r>
                            <a:rPr lang="zh-CN" altLang="en-US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5105400"/>
                <a:ext cx="1297856" cy="56534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295400" y="2286000"/>
                <a:ext cx="5699252" cy="60901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𝑣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𝑚𝑖𝑛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𝑚𝑎𝑥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𝑚𝑖𝑛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𝑛𝑒𝑤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_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𝑚𝑎𝑥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𝑛𝑒𝑤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_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𝑚𝑖𝑛</m:t>
                          </m:r>
                        </m:e>
                      </m:d>
                      <m: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𝑛𝑒𝑤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_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𝑚𝑖𝑛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2286000"/>
                <a:ext cx="5699252" cy="609013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Where are data from?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21506" name="Picture 2" descr="http://blogs.browardpalmbeach.com/juice/atm%20dogs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4350" y="990600"/>
            <a:ext cx="3905250" cy="2811780"/>
          </a:xfrm>
          <a:prstGeom prst="rect">
            <a:avLst/>
          </a:prstGeom>
          <a:noFill/>
        </p:spPr>
      </p:pic>
      <p:pic>
        <p:nvPicPr>
          <p:cNvPr id="21512" name="Picture 8" descr="http://visual.merriam-webster.com/images/food-kitchen/food/supermarket/checkou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2800" y="4114800"/>
            <a:ext cx="3962400" cy="2514600"/>
          </a:xfrm>
          <a:prstGeom prst="rect">
            <a:avLst/>
          </a:prstGeom>
          <a:noFill/>
        </p:spPr>
      </p:pic>
      <p:pic>
        <p:nvPicPr>
          <p:cNvPr id="21508" name="Picture 4" descr="http://www.cstf.com.cn/CH/images/analyzer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86600" y="4038600"/>
            <a:ext cx="1524000" cy="2519795"/>
          </a:xfrm>
          <a:prstGeom prst="rect">
            <a:avLst/>
          </a:prstGeom>
          <a:noFill/>
        </p:spPr>
      </p:pic>
      <p:pic>
        <p:nvPicPr>
          <p:cNvPr id="20488" name="Picture 8" descr="http://gps-systems.com.au/wp-content/uploads/2008/11/navman-s70-gps-satnav-system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53200" y="1886319"/>
            <a:ext cx="2133600" cy="1390281"/>
          </a:xfrm>
          <a:prstGeom prst="rect">
            <a:avLst/>
          </a:prstGeom>
          <a:noFill/>
        </p:spPr>
      </p:pic>
      <p:pic>
        <p:nvPicPr>
          <p:cNvPr id="20492" name="Picture 12" descr="http://iphone5-review.org/wp-content/uploads/2012/09/Screen_shot_2011-08-12_at_2.16.42_PM_1_610x4721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33374" y="1371600"/>
            <a:ext cx="1943626" cy="2225674"/>
          </a:xfrm>
          <a:prstGeom prst="rect">
            <a:avLst/>
          </a:prstGeom>
          <a:noFill/>
        </p:spPr>
      </p:pic>
      <p:pic>
        <p:nvPicPr>
          <p:cNvPr id="75778" name="Picture 2" descr="http://www.candida-albicans-cure.com/images/Questionnaire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79" y="3886200"/>
            <a:ext cx="2533687" cy="253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Data Description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4791075"/>
          </a:xfrm>
        </p:spPr>
        <p:txBody>
          <a:bodyPr>
            <a:normAutofit fontScale="70000" lnSpcReduction="20000"/>
          </a:bodyPr>
          <a:lstStyle/>
          <a:p>
            <a:r>
              <a:rPr lang="en-AU" altLang="zh-CN" dirty="0" smtClean="0"/>
              <a:t>Mean</a:t>
            </a:r>
          </a:p>
          <a:p>
            <a:pPr lvl="1"/>
            <a:r>
              <a:rPr lang="en-AU" dirty="0" smtClean="0">
                <a:latin typeface="+mn-lt"/>
              </a:rPr>
              <a:t>Arithmetic mean</a:t>
            </a:r>
            <a:endParaRPr lang="en-AU" altLang="zh-CN" dirty="0" smtClean="0">
              <a:latin typeface="+mn-lt"/>
            </a:endParaRPr>
          </a:p>
          <a:p>
            <a:endParaRPr lang="en-AU" altLang="zh-CN" dirty="0" smtClean="0"/>
          </a:p>
          <a:p>
            <a:endParaRPr lang="en-AU" altLang="zh-CN" dirty="0" smtClean="0"/>
          </a:p>
          <a:p>
            <a:endParaRPr lang="en-AU" altLang="zh-CN" dirty="0" smtClean="0"/>
          </a:p>
          <a:p>
            <a:r>
              <a:rPr lang="en-AU" altLang="zh-CN" dirty="0" smtClean="0"/>
              <a:t>Median</a:t>
            </a:r>
          </a:p>
          <a:p>
            <a:endParaRPr lang="en-AU" altLang="zh-CN" dirty="0" smtClean="0"/>
          </a:p>
          <a:p>
            <a:endParaRPr lang="en-AU" altLang="zh-CN" dirty="0" smtClean="0"/>
          </a:p>
          <a:p>
            <a:r>
              <a:rPr lang="en-AU" altLang="zh-CN" dirty="0" smtClean="0"/>
              <a:t>Mode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The most frequently occurring value in a list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Can be used with non-numerical data.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Variance</a:t>
            </a:r>
          </a:p>
          <a:p>
            <a:pPr lvl="1"/>
            <a:r>
              <a:rPr lang="en-AU" altLang="zh-CN" dirty="0" smtClean="0"/>
              <a:t>Degree of diversity</a:t>
            </a:r>
          </a:p>
          <a:p>
            <a:pPr lvl="1"/>
            <a:endParaRPr lang="en-AU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893" y="1065752"/>
            <a:ext cx="3269006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371600" y="1872575"/>
                <a:ext cx="326640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1872575"/>
                <a:ext cx="3266407" cy="84856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371600" y="3048000"/>
                <a:ext cx="4340612" cy="690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≤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𝑚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𝑋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≥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𝑚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𝑚</m:t>
                          </m:r>
                        </m:sup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𝑑𝑥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=</m:t>
                          </m:r>
                        </m:e>
                      </m:nary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3048000"/>
                <a:ext cx="4340612" cy="69083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349839" y="5791200"/>
                <a:ext cx="24601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𝑉𝑎𝑟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zh-CN" alt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839" y="5791200"/>
                <a:ext cx="2460161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443887" y="5616000"/>
                <a:ext cx="3023713" cy="818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𝑉𝑎𝑟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zh-CN" alt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887" y="5616000"/>
                <a:ext cx="3023713" cy="818879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Data Description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31</a:t>
            </a:fld>
            <a:endParaRPr lang="en-US" altLang="zh-CN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gray">
          <a:xfrm>
            <a:off x="547688" y="1143000"/>
            <a:ext cx="8139112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marL="342900" lvl="0" indent="-342900" algn="just" eaLnBrk="0" hangingPunct="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/>
            </a:pP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Pearson’s product moment </a:t>
            </a:r>
            <a:r>
              <a:rPr lang="en-US" altLang="ko-KR" sz="2800" kern="0" dirty="0" smtClean="0">
                <a:latin typeface="+mn-lt"/>
                <a:ea typeface="굴림" pitchFamily="50" charset="-127"/>
              </a:rPr>
              <a:t>correlation </a:t>
            </a: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coefficient</a:t>
            </a:r>
            <a:endParaRPr kumimoji="0" lang="en-US" altLang="ko-KR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altLang="ko-KR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altLang="ko-KR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altLang="ko-KR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/>
            </a:pP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/>
            </a:pPr>
            <a:endParaRPr lang="en-US" altLang="ko-KR" kern="0" dirty="0" smtClean="0">
              <a:ea typeface="굴림" pitchFamily="50" charset="-127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/>
            </a:pP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altLang="ko-KR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altLang="ko-KR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If </a:t>
            </a:r>
            <a:r>
              <a:rPr kumimoji="0" lang="en-US" altLang="ko-KR" sz="2800" b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r</a:t>
            </a:r>
            <a:r>
              <a:rPr kumimoji="0" lang="en-US" altLang="ko-KR" sz="2800" b="0" i="0" u="none" strike="noStrike" kern="0" cap="none" spc="0" normalizeH="0" baseline="-2500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A</a:t>
            </a:r>
            <a:r>
              <a:rPr kumimoji="0" lang="en-US" altLang="ko-KR" sz="28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, B</a:t>
            </a: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 &gt; 0</a:t>
            </a: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, A and B are positively correlated.</a:t>
            </a:r>
          </a:p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altLang="ko-KR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If </a:t>
            </a:r>
            <a:r>
              <a:rPr kumimoji="0" lang="en-US" altLang="ko-KR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r</a:t>
            </a:r>
            <a:r>
              <a:rPr kumimoji="0" lang="en-US" altLang="ko-KR" sz="2800" b="0" i="0" u="none" strike="noStrike" kern="0" cap="none" spc="0" normalizeH="0" baseline="-2500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A</a:t>
            </a:r>
            <a:r>
              <a:rPr kumimoji="0" lang="en-US" altLang="ko-KR" sz="28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, B</a:t>
            </a: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 = 0</a:t>
            </a: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, no </a:t>
            </a: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linear</a:t>
            </a: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 correlation between A and B.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lang="en-US" altLang="ko-KR" sz="2800" kern="0" dirty="0" smtClean="0">
              <a:latin typeface="+mn-lt"/>
              <a:ea typeface="굴림" pitchFamily="50" charset="-127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If </a:t>
            </a:r>
            <a:r>
              <a:rPr kumimoji="0" lang="en-US" altLang="ko-KR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r</a:t>
            </a:r>
            <a:r>
              <a:rPr kumimoji="0" lang="en-US" altLang="ko-KR" sz="2800" b="0" i="0" u="none" strike="noStrike" kern="0" cap="none" spc="0" normalizeH="0" baseline="-2500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A</a:t>
            </a:r>
            <a:r>
              <a:rPr kumimoji="0" lang="en-US" altLang="ko-KR" sz="28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, B</a:t>
            </a: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 &lt; 0</a:t>
            </a: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, A and B are negatively correlated.</a:t>
            </a:r>
            <a:endParaRPr kumimoji="0" lang="en-US" altLang="ko-KR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</p:txBody>
      </p:sp>
      <p:graphicFrame>
        <p:nvGraphicFramePr>
          <p:cNvPr id="6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258888" y="2133600"/>
          <a:ext cx="6381750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8" name="Equation" r:id="rId3" imgW="2590560" imgH="469800" progId="Equation.3">
                  <p:embed/>
                </p:oleObj>
              </mc:Choice>
              <mc:Fallback>
                <p:oleObj name="Equation" r:id="rId3" imgW="2590560" imgH="4698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133600"/>
                        <a:ext cx="6381750" cy="996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Data Description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447675"/>
          </a:xfrm>
        </p:spPr>
        <p:txBody>
          <a:bodyPr>
            <a:normAutofit fontScale="92500" lnSpcReduction="20000"/>
          </a:bodyPr>
          <a:lstStyle/>
          <a:p>
            <a:r>
              <a:rPr lang="en-AU" dirty="0" smtClean="0"/>
              <a:t>Pearson's chi-square (</a:t>
            </a:r>
            <a:r>
              <a:rPr lang="el-GR" i="1" dirty="0" smtClean="0"/>
              <a:t>χ</a:t>
            </a:r>
            <a:r>
              <a:rPr lang="el-GR" baseline="30000" dirty="0" smtClean="0"/>
              <a:t>2</a:t>
            </a:r>
            <a:r>
              <a:rPr lang="el-GR" dirty="0" smtClean="0"/>
              <a:t>) </a:t>
            </a:r>
            <a:r>
              <a:rPr lang="en-AU" dirty="0" smtClean="0"/>
              <a:t>test</a:t>
            </a:r>
          </a:p>
          <a:p>
            <a:endParaRPr lang="en-AU" altLang="zh-CN" dirty="0" smtClean="0"/>
          </a:p>
          <a:p>
            <a:endParaRPr lang="en-AU" altLang="zh-CN" dirty="0" smtClean="0"/>
          </a:p>
          <a:p>
            <a:endParaRPr lang="en-AU" altLang="zh-CN" dirty="0" smtClean="0"/>
          </a:p>
          <a:p>
            <a:endParaRPr lang="en-AU" altLang="zh-CN" dirty="0" smtClean="0"/>
          </a:p>
          <a:p>
            <a:endParaRPr lang="en-AU" altLang="zh-CN" dirty="0" smtClean="0"/>
          </a:p>
          <a:p>
            <a:endParaRPr lang="en-AU" altLang="zh-CN" dirty="0" smtClean="0"/>
          </a:p>
          <a:p>
            <a:endParaRPr lang="en-AU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32</a:t>
            </a:fld>
            <a:endParaRPr lang="en-US" altLang="zh-CN" dirty="0"/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2362200" y="1905000"/>
          <a:ext cx="4127500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7" name="Equation" r:id="rId3" imgW="2057400" imgH="444240" progId="Equation.3">
                  <p:embed/>
                </p:oleObj>
              </mc:Choice>
              <mc:Fallback>
                <p:oleObj name="Equation" r:id="rId3" imgW="2057400" imgH="4442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1905000"/>
                        <a:ext cx="4127500" cy="896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408923"/>
              </p:ext>
            </p:extLst>
          </p:nvPr>
        </p:nvGraphicFramePr>
        <p:xfrm>
          <a:off x="914400" y="3200400"/>
          <a:ext cx="7162799" cy="1595439"/>
        </p:xfrm>
        <a:graphic>
          <a:graphicData uri="http://schemas.openxmlformats.org/drawingml/2006/table">
            <a:tbl>
              <a:tblPr/>
              <a:tblGrid>
                <a:gridCol w="2607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66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2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Play chess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Not play chess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Sum (row)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Like science fiction</a:t>
                      </a: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250 (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90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200 (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360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450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Not like science fiction</a:t>
                      </a: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50 (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210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1000 (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840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1050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Sum (col.)</a:t>
                      </a: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300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1200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1500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100" name="Object 4"/>
          <p:cNvGraphicFramePr>
            <a:graphicFrameLocks noChangeAspect="1"/>
          </p:cNvGraphicFramePr>
          <p:nvPr/>
        </p:nvGraphicFramePr>
        <p:xfrm>
          <a:off x="685800" y="5257800"/>
          <a:ext cx="7842250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8" name="Equation" r:id="rId5" imgW="4381200" imgH="419040" progId="Equation.3">
                  <p:embed/>
                </p:oleObj>
              </mc:Choice>
              <mc:Fallback>
                <p:oleObj name="Equation" r:id="rId5" imgW="4381200" imgH="4190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5257800"/>
                        <a:ext cx="7842250" cy="733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Data Visualization </a:t>
            </a:r>
            <a:r>
              <a:rPr lang="en-AU" altLang="zh-CN" i="0" dirty="0" smtClean="0"/>
              <a:t>(</a:t>
            </a:r>
            <a:r>
              <a:rPr lang="en-AU" altLang="zh-CN" dirty="0" smtClean="0"/>
              <a:t>1D</a:t>
            </a:r>
            <a:r>
              <a:rPr lang="en-AU" altLang="zh-CN" i="0" dirty="0" smtClean="0"/>
              <a:t>)</a:t>
            </a:r>
            <a:endParaRPr lang="zh-CN" altLang="en-US" i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 l="18571" t="15238" r="14286" b="20000"/>
          <a:stretch>
            <a:fillRect/>
          </a:stretch>
        </p:blipFill>
        <p:spPr bwMode="auto">
          <a:xfrm>
            <a:off x="990600" y="914400"/>
            <a:ext cx="35814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914400"/>
            <a:ext cx="34544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2" name="Picture 2" descr="http://www.mathworks.com/help/examples/matlab/SpecifyNumOfHistogramBinsExample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531068"/>
            <a:ext cx="3810000" cy="285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541496"/>
            <a:ext cx="381000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Data Visualization </a:t>
            </a:r>
            <a:r>
              <a:rPr lang="en-AU" altLang="zh-CN" i="0" dirty="0" smtClean="0"/>
              <a:t>(</a:t>
            </a:r>
            <a:r>
              <a:rPr lang="en-AU" altLang="zh-CN" dirty="0" smtClean="0"/>
              <a:t>2D</a:t>
            </a:r>
            <a:r>
              <a:rPr lang="en-AU" altLang="zh-CN" i="0" dirty="0" smtClean="0"/>
              <a:t>)</a:t>
            </a:r>
            <a:endParaRPr lang="zh-CN" altLang="en-US" i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8" y="1014413"/>
            <a:ext cx="7553325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Surf Plots </a:t>
            </a:r>
            <a:r>
              <a:rPr lang="en-AU" altLang="zh-CN" i="0" dirty="0" smtClean="0"/>
              <a:t>(</a:t>
            </a:r>
            <a:r>
              <a:rPr lang="en-AU" altLang="zh-CN" dirty="0" smtClean="0"/>
              <a:t>3D</a:t>
            </a:r>
            <a:r>
              <a:rPr lang="en-AU" altLang="zh-CN" i="0" dirty="0" smtClean="0"/>
              <a:t>)</a:t>
            </a:r>
            <a:endParaRPr lang="zh-CN" altLang="en-US" i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1828800"/>
            <a:ext cx="3962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" y="1828800"/>
            <a:ext cx="50800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Box Plots </a:t>
            </a:r>
            <a:r>
              <a:rPr lang="en-AU" altLang="zh-CN" i="0" dirty="0" smtClean="0"/>
              <a:t>(</a:t>
            </a:r>
            <a:r>
              <a:rPr lang="en-AU" altLang="zh-CN" dirty="0" smtClean="0"/>
              <a:t>High Dimensional</a:t>
            </a:r>
            <a:r>
              <a:rPr lang="en-AU" altLang="zh-CN" i="0" dirty="0" smtClean="0"/>
              <a:t>)</a:t>
            </a:r>
            <a:endParaRPr lang="zh-CN" altLang="en-US" i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19200"/>
            <a:ext cx="798729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88" name="Picture 12" descr="http://michaelvandaniker.com/images/pcp-select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514600"/>
            <a:ext cx="48577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0600" y="122238"/>
            <a:ext cx="7848600" cy="563562"/>
          </a:xfrm>
        </p:spPr>
        <p:txBody>
          <a:bodyPr/>
          <a:lstStyle/>
          <a:p>
            <a:r>
              <a:rPr lang="en-AU" altLang="zh-CN" sz="2600" dirty="0" smtClean="0"/>
              <a:t>Parallel Coordinates </a:t>
            </a:r>
            <a:r>
              <a:rPr lang="en-AU" altLang="zh-CN" sz="2600" i="0" dirty="0" smtClean="0"/>
              <a:t>(</a:t>
            </a:r>
            <a:r>
              <a:rPr lang="en-AU" altLang="zh-CN" sz="2600" dirty="0" smtClean="0"/>
              <a:t>High Dimensional</a:t>
            </a:r>
            <a:r>
              <a:rPr lang="en-AU" altLang="zh-CN" sz="2600" i="0" dirty="0" smtClean="0"/>
              <a:t>)</a:t>
            </a:r>
            <a:endParaRPr lang="zh-CN" altLang="en-US" sz="2600" i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  <p:pic>
        <p:nvPicPr>
          <p:cNvPr id="75780" name="Picture 4" descr="http://i.stack.imgur.com/bLzA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47800"/>
            <a:ext cx="8229600" cy="453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CiteSpace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  <p:pic>
        <p:nvPicPr>
          <p:cNvPr id="39938" name="Picture 2" descr="http://cluster.cis.drexel.edu/~cchen/citespace/gallery/index_files/nano.pn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57199" y="914400"/>
            <a:ext cx="8305801" cy="5715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Gephi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  <p:pic>
        <p:nvPicPr>
          <p:cNvPr id="74758" name="Picture 6" descr=" 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2057400" y="4584192"/>
            <a:ext cx="2895600" cy="1969008"/>
          </a:xfrm>
          <a:prstGeom prst="rect">
            <a:avLst/>
          </a:prstGeom>
          <a:noFill/>
        </p:spPr>
      </p:pic>
      <p:pic>
        <p:nvPicPr>
          <p:cNvPr id="74760" name="Picture 8" descr="https://gephi.org/wp-content/themes/gephi/images/screenshots/layout1-mini.png">
            <a:hlinkClick r:id="rId3" tooltip="Force-based Layout"/>
          </p:cNvPr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5588558" y="2438400"/>
            <a:ext cx="3098242" cy="2819400"/>
          </a:xfrm>
          <a:prstGeom prst="rect">
            <a:avLst/>
          </a:prstGeom>
          <a:noFill/>
        </p:spPr>
      </p:pic>
      <p:pic>
        <p:nvPicPr>
          <p:cNvPr id="48130" name="Picture 2" descr="screenshot">
            <a:hlinkClick r:id="rId5" tooltip="Introducing Gephi 0.7"/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3399" y="973754"/>
            <a:ext cx="5486401" cy="344584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Why Data Preprocessing?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4"/>
            <a:ext cx="8023225" cy="5095875"/>
          </a:xfrm>
        </p:spPr>
        <p:txBody>
          <a:bodyPr>
            <a:normAutofit fontScale="62500" lnSpcReduction="20000"/>
          </a:bodyPr>
          <a:lstStyle/>
          <a:p>
            <a:r>
              <a:rPr lang="en-AU" altLang="zh-CN" dirty="0" smtClean="0"/>
              <a:t>Real data are notoriously dirty!</a:t>
            </a:r>
          </a:p>
          <a:p>
            <a:pPr lvl="1"/>
            <a:r>
              <a:rPr lang="en-AU" altLang="zh-CN" dirty="0" smtClean="0"/>
              <a:t>The </a:t>
            </a:r>
            <a:r>
              <a:rPr lang="en-AU" altLang="zh-CN" dirty="0" smtClean="0">
                <a:solidFill>
                  <a:srgbClr val="FF0000"/>
                </a:solidFill>
              </a:rPr>
              <a:t>biggest challenge </a:t>
            </a:r>
            <a:r>
              <a:rPr lang="en-AU" altLang="zh-CN" dirty="0" smtClean="0"/>
              <a:t>in many data mining projects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Incomplete</a:t>
            </a:r>
          </a:p>
          <a:p>
            <a:pPr lvl="1"/>
            <a:r>
              <a:rPr lang="en-AU" altLang="zh-CN" dirty="0" smtClean="0"/>
              <a:t>Occupancy = “ ”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Noisy</a:t>
            </a:r>
          </a:p>
          <a:p>
            <a:pPr lvl="1"/>
            <a:r>
              <a:rPr lang="en-AU" altLang="zh-CN" dirty="0" smtClean="0"/>
              <a:t>Salary = “-100”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Inconsistent</a:t>
            </a:r>
          </a:p>
          <a:p>
            <a:pPr lvl="1"/>
            <a:r>
              <a:rPr lang="en-AU" altLang="zh-CN" dirty="0" smtClean="0"/>
              <a:t>Age = “42” vs. Birthday = “01/09/1985”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Redundant</a:t>
            </a:r>
          </a:p>
          <a:p>
            <a:pPr lvl="1"/>
            <a:r>
              <a:rPr lang="en-AU" altLang="zh-CN" dirty="0" smtClean="0"/>
              <a:t>Too much data or too many features for analytical analysis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Others</a:t>
            </a:r>
          </a:p>
          <a:p>
            <a:pPr lvl="1"/>
            <a:r>
              <a:rPr lang="en-AU" altLang="zh-CN" dirty="0" smtClean="0"/>
              <a:t>Data types</a:t>
            </a:r>
          </a:p>
          <a:p>
            <a:pPr lvl="1"/>
            <a:r>
              <a:rPr lang="en-AU" altLang="zh-CN" dirty="0" smtClean="0"/>
              <a:t>Imbalanced datasets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pic>
        <p:nvPicPr>
          <p:cNvPr id="75777" name="Picture 1" descr="C:\Users\BOYUAN~1\AppData\Local\Temp\D3@OJ[XIB16Q4~{GZRE{$I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57150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  <p:pic>
        <p:nvPicPr>
          <p:cNvPr id="5" name="Picture 2" descr="http://4.bp.blogspot.com/-VBx4r_I3-0o/UVl5cCcGKOI/AAAAAAAADCs/nj5mMcBDNzE/s1600/bre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3310"/>
            <a:ext cx="2381719" cy="227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4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Feature Selection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  <p:pic>
        <p:nvPicPr>
          <p:cNvPr id="45058" name="Picture 2" descr="http://neuronarrative.files.wordpress.com/2009/01/sk03davinci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0" y="2133600"/>
            <a:ext cx="2924175" cy="330517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838200" y="1828800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dirty="0" smtClean="0"/>
              <a:t>Age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00200" y="243840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Gender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62000" y="327660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Height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14600" y="1447800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Weight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4400" y="426720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Income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5800" y="5943600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Occupation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76400" y="373380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Education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47800" y="4953000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Address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62200" y="579120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Location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52600" y="15240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ID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248400" y="22860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FF0000"/>
                </a:solidFill>
              </a:rPr>
              <a:t>Noisy?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86600" y="327660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FF0000"/>
                </a:solidFill>
              </a:rPr>
              <a:t>Irrelevant?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72200" y="396240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FF0000"/>
                </a:solidFill>
              </a:rPr>
              <a:t>Duplicate?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05600" y="487680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FF0000"/>
                </a:solidFill>
              </a:rPr>
              <a:t>Complexity?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Class Distributions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52600" y="1447800"/>
            <a:ext cx="5943600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Class Distributions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1104900"/>
            <a:ext cx="7581900" cy="506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Entropy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 rotWithShape="1">
          <a:blip r:embed="rId4"/>
          <a:srcRect t="5594" r="6586"/>
          <a:stretch/>
        </p:blipFill>
        <p:spPr bwMode="auto">
          <a:xfrm>
            <a:off x="6040922" y="978877"/>
            <a:ext cx="2722078" cy="2373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7752545"/>
              </p:ext>
            </p:extLst>
          </p:nvPr>
        </p:nvGraphicFramePr>
        <p:xfrm>
          <a:off x="744538" y="2362200"/>
          <a:ext cx="5174966" cy="392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06" name="公式" r:id="rId5" imgW="3162240" imgH="228600" progId="Equation.3">
                  <p:embed/>
                </p:oleObj>
              </mc:Choice>
              <mc:Fallback>
                <p:oleObj name="公式" r:id="rId5" imgW="3162240" imgH="228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538" y="2362200"/>
                        <a:ext cx="5174966" cy="39211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5766191"/>
              </p:ext>
            </p:extLst>
          </p:nvPr>
        </p:nvGraphicFramePr>
        <p:xfrm>
          <a:off x="746125" y="3733800"/>
          <a:ext cx="6467787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07" name="公式" r:id="rId7" imgW="3987720" imgH="228600" progId="Equation.3">
                  <p:embed/>
                </p:oleObj>
              </mc:Choice>
              <mc:Fallback>
                <p:oleObj name="公式" r:id="rId7" imgW="3987720" imgH="2286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125" y="3733800"/>
                        <a:ext cx="6467787" cy="3810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9190055"/>
              </p:ext>
            </p:extLst>
          </p:nvPr>
        </p:nvGraphicFramePr>
        <p:xfrm>
          <a:off x="762000" y="4343400"/>
          <a:ext cx="6716161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08" name="公式" r:id="rId9" imgW="4394160" imgH="228600" progId="Equation.3">
                  <p:embed/>
                </p:oleObj>
              </mc:Choice>
              <mc:Fallback>
                <p:oleObj name="公式" r:id="rId9" imgW="439416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343400"/>
                        <a:ext cx="6716161" cy="3651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5520345"/>
              </p:ext>
            </p:extLst>
          </p:nvPr>
        </p:nvGraphicFramePr>
        <p:xfrm>
          <a:off x="733425" y="4967288"/>
          <a:ext cx="655320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09" name="公式" r:id="rId11" imgW="4368600" imgH="215640" progId="Equation.3">
                  <p:embed/>
                </p:oleObj>
              </mc:Choice>
              <mc:Fallback>
                <p:oleObj name="公式" r:id="rId11" imgW="4368600" imgH="21564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3425" y="4967288"/>
                        <a:ext cx="6553200" cy="323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5946284"/>
              </p:ext>
            </p:extLst>
          </p:nvPr>
        </p:nvGraphicFramePr>
        <p:xfrm>
          <a:off x="706438" y="5586413"/>
          <a:ext cx="5081587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10" name="公式" r:id="rId13" imgW="2831760" imgH="215640" progId="Equation.3">
                  <p:embed/>
                </p:oleObj>
              </mc:Choice>
              <mc:Fallback>
                <p:oleObj name="公式" r:id="rId13" imgW="2831760" imgH="21564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438" y="5586413"/>
                        <a:ext cx="5081587" cy="387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09600" y="1219200"/>
                <a:ext cx="316368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𝑏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219200"/>
                <a:ext cx="3163687" cy="848566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85800" y="3048000"/>
                <a:ext cx="42710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𝑋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:{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𝑎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="</m:t>
                      </m:r>
                      <m:r>
                        <m:rPr>
                          <m:nor/>
                        </m:rP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Non</m:t>
                      </m:r>
                      <m:r>
                        <m:rPr>
                          <m:nor/>
                        </m:rP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−</m:t>
                      </m:r>
                      <m:r>
                        <m:rPr>
                          <m:nor/>
                        </m:rP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Smoker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";   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𝑏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"</m:t>
                      </m:r>
                      <m:r>
                        <m:rPr>
                          <m:nor/>
                        </m:rP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Smoker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"  }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048000"/>
                <a:ext cx="4271041" cy="369332"/>
              </a:xfrm>
              <a:prstGeom prst="rect">
                <a:avLst/>
              </a:prstGeom>
              <a:blipFill rotWithShape="1">
                <a:blip r:embed="rId16"/>
                <a:stretch>
                  <a:fillRect r="-571"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324600" y="5592763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Information Gain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Feature Subset Search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1971675"/>
          </a:xfrm>
        </p:spPr>
        <p:txBody>
          <a:bodyPr>
            <a:normAutofit fontScale="70000" lnSpcReduction="20000"/>
          </a:bodyPr>
          <a:lstStyle/>
          <a:p>
            <a:r>
              <a:rPr lang="en-AU" altLang="zh-CN" dirty="0" smtClean="0"/>
              <a:t>Exhaustive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All possible combinations</a:t>
            </a:r>
          </a:p>
          <a:p>
            <a:pPr lvl="1"/>
            <a:endParaRPr lang="en-AU" altLang="zh-CN" dirty="0" smtClean="0"/>
          </a:p>
          <a:p>
            <a:endParaRPr lang="en-AU" altLang="zh-CN" dirty="0" smtClean="0"/>
          </a:p>
          <a:p>
            <a:endParaRPr lang="en-AU" altLang="zh-CN" dirty="0" smtClean="0"/>
          </a:p>
          <a:p>
            <a:r>
              <a:rPr lang="en-AU" altLang="zh-CN" dirty="0" smtClean="0"/>
              <a:t>Branch and Bound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449388" y="1981200"/>
          <a:ext cx="4598987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01" name="Equation" r:id="rId3" imgW="3162240" imgH="419040" progId="Equation.3">
                  <p:embed/>
                </p:oleObj>
              </mc:Choice>
              <mc:Fallback>
                <p:oleObj name="Equation" r:id="rId3" imgW="3162240" imgH="419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9388" y="1981200"/>
                        <a:ext cx="4598987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4544426"/>
              </p:ext>
            </p:extLst>
          </p:nvPr>
        </p:nvGraphicFramePr>
        <p:xfrm>
          <a:off x="3073400" y="5949297"/>
          <a:ext cx="3556000" cy="299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02" name="Equation" r:id="rId5" imgW="2717640" imgH="228600" progId="Equation.3">
                  <p:embed/>
                </p:oleObj>
              </mc:Choice>
              <mc:Fallback>
                <p:oleObj name="Equation" r:id="rId5" imgW="2717640" imgH="228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3400" y="5949297"/>
                        <a:ext cx="3556000" cy="299103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FF000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3976" name="Picture 728" descr="http://songyot.ece.engr.tu.ac.th/Res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124200"/>
            <a:ext cx="54864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乘号 5"/>
          <p:cNvSpPr/>
          <p:nvPr/>
        </p:nvSpPr>
        <p:spPr>
          <a:xfrm>
            <a:off x="5035617" y="3980046"/>
            <a:ext cx="1219200" cy="1524000"/>
          </a:xfrm>
          <a:prstGeom prst="mathMultiply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267200" y="5257800"/>
            <a:ext cx="457200" cy="60960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410200" y="3675246"/>
            <a:ext cx="533400" cy="60960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Feature Subset Search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4714875"/>
          </a:xfrm>
        </p:spPr>
        <p:txBody>
          <a:bodyPr>
            <a:normAutofit fontScale="62500" lnSpcReduction="20000"/>
          </a:bodyPr>
          <a:lstStyle/>
          <a:p>
            <a:r>
              <a:rPr lang="en-AU" altLang="zh-CN" dirty="0" smtClean="0"/>
              <a:t>Top K Individual Features</a:t>
            </a:r>
          </a:p>
          <a:p>
            <a:pPr marL="0" indent="0">
              <a:buNone/>
            </a:pPr>
            <a:endParaRPr lang="en-AU" altLang="zh-CN" dirty="0" smtClean="0"/>
          </a:p>
          <a:p>
            <a:pPr marL="0" indent="0">
              <a:buNone/>
            </a:pPr>
            <a:endParaRPr lang="en-AU" altLang="zh-CN" dirty="0"/>
          </a:p>
          <a:p>
            <a:pPr marL="0" indent="0">
              <a:buNone/>
            </a:pPr>
            <a:endParaRPr lang="en-AU" altLang="zh-CN" dirty="0"/>
          </a:p>
          <a:p>
            <a:r>
              <a:rPr lang="en-AU" altLang="zh-CN" dirty="0" smtClean="0"/>
              <a:t>Sequential Forward Selection</a:t>
            </a:r>
          </a:p>
          <a:p>
            <a:endParaRPr lang="en-AU" altLang="zh-CN" dirty="0" smtClean="0"/>
          </a:p>
          <a:p>
            <a:endParaRPr lang="en-AU" altLang="zh-CN" dirty="0" smtClean="0"/>
          </a:p>
          <a:p>
            <a:endParaRPr lang="en-AU" altLang="zh-CN" dirty="0" smtClean="0"/>
          </a:p>
          <a:p>
            <a:r>
              <a:rPr lang="en-AU" altLang="zh-CN" dirty="0" smtClean="0"/>
              <a:t>Sequential Backward Selection</a:t>
            </a:r>
          </a:p>
          <a:p>
            <a:endParaRPr lang="en-AU" altLang="zh-CN" dirty="0" smtClean="0"/>
          </a:p>
          <a:p>
            <a:endParaRPr lang="en-AU" altLang="zh-CN" dirty="0" smtClean="0"/>
          </a:p>
          <a:p>
            <a:endParaRPr lang="en-AU" altLang="zh-CN" dirty="0" smtClean="0"/>
          </a:p>
          <a:p>
            <a:pPr>
              <a:lnSpc>
                <a:spcPct val="120000"/>
              </a:lnSpc>
            </a:pPr>
            <a:r>
              <a:rPr lang="en-AU" altLang="zh-CN" dirty="0" smtClean="0"/>
              <a:t>Optimization Algorithms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Simulated Annealing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Tabu Search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Genetic Algorithms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46</a:t>
            </a:fld>
            <a:endParaRPr lang="en-US" altLang="zh-CN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8971284"/>
              </p:ext>
            </p:extLst>
          </p:nvPr>
        </p:nvGraphicFramePr>
        <p:xfrm>
          <a:off x="1025525" y="2819400"/>
          <a:ext cx="65182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56" name="公式" r:id="rId3" imgW="3911400" imgH="228600" progId="Equation.3">
                  <p:embed/>
                </p:oleObj>
              </mc:Choice>
              <mc:Fallback>
                <p:oleObj name="公式" r:id="rId3" imgW="3911400" imgH="228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5525" y="2819400"/>
                        <a:ext cx="6518275" cy="3810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730696"/>
              </p:ext>
            </p:extLst>
          </p:nvPr>
        </p:nvGraphicFramePr>
        <p:xfrm>
          <a:off x="1019175" y="3886200"/>
          <a:ext cx="61436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57" name="公式" r:id="rId5" imgW="3771720" imgH="228600" progId="Equation.3">
                  <p:embed/>
                </p:oleObj>
              </mc:Choice>
              <mc:Fallback>
                <p:oleObj name="公式" r:id="rId5" imgW="3771720" imgH="2286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9175" y="3886200"/>
                        <a:ext cx="6143625" cy="3810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1554731"/>
              </p:ext>
            </p:extLst>
          </p:nvPr>
        </p:nvGraphicFramePr>
        <p:xfrm>
          <a:off x="1085849" y="1752600"/>
          <a:ext cx="6686551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58" name="公式" r:id="rId7" imgW="4012920" imgH="228600" progId="Equation.3">
                  <p:embed/>
                </p:oleObj>
              </mc:Choice>
              <mc:Fallback>
                <p:oleObj name="公式" r:id="rId7" imgW="4012920" imgH="228600" progId="Equation.3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5849" y="1752600"/>
                        <a:ext cx="6686551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4972" name="Picture 1244" descr="http://cliparts.co/cliparts/8ix/KpB/8ixKpBLrT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4724400"/>
            <a:ext cx="1781175" cy="152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  <p:pic>
        <p:nvPicPr>
          <p:cNvPr id="5" name="Picture 2" descr="http://4.bp.blogspot.com/-VBx4r_I3-0o/UVl5cCcGKOI/AAAAAAAADCs/nj5mMcBDNzE/s1600/bre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3310"/>
            <a:ext cx="2381719" cy="227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4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Extraction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178137"/>
            <a:ext cx="2926080" cy="2926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3732" name="Picture 4" descr="http://fileadmin.cs.lth.se/cs/Personal/Calle_Lejdfors/pyip/edge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4738" y="2178137"/>
            <a:ext cx="3119662" cy="2927263"/>
          </a:xfrm>
          <a:prstGeom prst="rect">
            <a:avLst/>
          </a:prstGeom>
          <a:noFill/>
        </p:spPr>
      </p:pic>
      <p:sp>
        <p:nvSpPr>
          <p:cNvPr id="7" name="Right Arrow 6"/>
          <p:cNvSpPr/>
          <p:nvPr/>
        </p:nvSpPr>
        <p:spPr>
          <a:xfrm>
            <a:off x="3886200" y="3625937"/>
            <a:ext cx="1371600" cy="381000"/>
          </a:xfrm>
          <a:prstGeom prst="rightArrow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3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Principal Component Analysis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  <p:pic>
        <p:nvPicPr>
          <p:cNvPr id="5" name="Picture 1" descr="http://www.rspb.org.uk/Images/golden%20eagle_300_tcm9-139839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143000"/>
            <a:ext cx="2855595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http://www.doe-mbi.ucla.edu/~parag/multivar/images/torches.gif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43400" y="2057400"/>
            <a:ext cx="4157980" cy="3890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Missing Data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4"/>
            <a:ext cx="8023225" cy="5095876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AU" altLang="zh-CN" dirty="0" smtClean="0"/>
              <a:t>Data are not always available.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One or more attributes of a sample may have empty values.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Many data mining algorithms cannot handle missing values directly.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May cause significant troubles.</a:t>
            </a:r>
          </a:p>
          <a:p>
            <a:pPr lvl="1"/>
            <a:endParaRPr lang="en-AU" altLang="zh-CN" dirty="0" smtClean="0"/>
          </a:p>
          <a:p>
            <a:pPr>
              <a:lnSpc>
                <a:spcPct val="120000"/>
              </a:lnSpc>
            </a:pPr>
            <a:r>
              <a:rPr lang="en-AU" altLang="zh-CN" dirty="0" smtClean="0"/>
              <a:t>Possible Reasons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Equipment malfunction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Data not provided 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>
                <a:solidFill>
                  <a:srgbClr val="FF0000"/>
                </a:solidFill>
              </a:rPr>
              <a:t>Not Applicable </a:t>
            </a:r>
            <a:r>
              <a:rPr lang="en-AU" altLang="zh-CN" dirty="0" smtClean="0"/>
              <a:t>(N/A)</a:t>
            </a:r>
          </a:p>
          <a:p>
            <a:endParaRPr lang="en-AU" altLang="zh-CN" dirty="0" smtClean="0"/>
          </a:p>
          <a:p>
            <a:pPr>
              <a:lnSpc>
                <a:spcPct val="120000"/>
              </a:lnSpc>
            </a:pPr>
            <a:r>
              <a:rPr lang="en-AU" altLang="zh-CN" dirty="0" smtClean="0"/>
              <a:t>Different Types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Missing completely at random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Missing conditionally at random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Not missing at random</a:t>
            </a:r>
          </a:p>
          <a:p>
            <a:pPr lvl="1"/>
            <a:endParaRPr lang="en-AU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</a:t>
            </a:fld>
            <a:endParaRPr lang="en-US" altLang="zh-CN" dirty="0"/>
          </a:p>
        </p:txBody>
      </p:sp>
      <p:pic>
        <p:nvPicPr>
          <p:cNvPr id="3074" name="Picture 2" descr="Puzzle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858000" y="4343400"/>
            <a:ext cx="1844297" cy="1371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2D Example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204787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70000"/>
              </a:lnSpc>
            </a:pPr>
            <a:r>
              <a:rPr lang="en-US" altLang="zh-CN" dirty="0" smtClean="0"/>
              <a:t>Data: Gaussian Distribution</a:t>
            </a:r>
          </a:p>
          <a:p>
            <a:pPr>
              <a:lnSpc>
                <a:spcPct val="170000"/>
              </a:lnSpc>
            </a:pPr>
            <a:r>
              <a:rPr lang="en-US" altLang="zh-CN" dirty="0" smtClean="0">
                <a:solidFill>
                  <a:srgbClr val="FF0000"/>
                </a:solidFill>
              </a:rPr>
              <a:t>Variance</a:t>
            </a:r>
            <a:r>
              <a:rPr lang="en-US" altLang="zh-CN" dirty="0" smtClean="0"/>
              <a:t>: Information</a:t>
            </a:r>
          </a:p>
          <a:p>
            <a:pPr>
              <a:lnSpc>
                <a:spcPct val="170000"/>
              </a:lnSpc>
            </a:pPr>
            <a:r>
              <a:rPr lang="en-US" altLang="zh-CN" dirty="0" smtClean="0"/>
              <a:t>Ellipse: Major Axis vs. Minor Axis</a:t>
            </a:r>
          </a:p>
          <a:p>
            <a:pPr>
              <a:lnSpc>
                <a:spcPct val="170000"/>
              </a:lnSpc>
            </a:pPr>
            <a:r>
              <a:rPr lang="en-US" altLang="zh-CN" dirty="0" smtClean="0"/>
              <a:t>Select the attribute corresponding to the Major Axis.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50</a:t>
            </a:fld>
            <a:endParaRPr lang="en-US" altLang="zh-CN"/>
          </a:p>
        </p:txBody>
      </p:sp>
      <p:sp>
        <p:nvSpPr>
          <p:cNvPr id="5" name="椭圆 4"/>
          <p:cNvSpPr/>
          <p:nvPr/>
        </p:nvSpPr>
        <p:spPr>
          <a:xfrm>
            <a:off x="3081755" y="4114800"/>
            <a:ext cx="2667000" cy="83820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>
            <a:stCxn id="5" idx="2"/>
            <a:endCxn id="5" idx="6"/>
          </p:cNvCxnSpPr>
          <p:nvPr/>
        </p:nvCxnSpPr>
        <p:spPr>
          <a:xfrm>
            <a:off x="3081755" y="4533900"/>
            <a:ext cx="2667000" cy="0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5" idx="0"/>
            <a:endCxn id="5" idx="4"/>
          </p:cNvCxnSpPr>
          <p:nvPr/>
        </p:nvCxnSpPr>
        <p:spPr>
          <a:xfrm>
            <a:off x="4415255" y="4114800"/>
            <a:ext cx="0" cy="838200"/>
          </a:xfrm>
          <a:prstGeom prst="line">
            <a:avLst/>
          </a:prstGeom>
          <a:ln w="28575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4041343" y="4323907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224755" y="438415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996155" y="457465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4148555" y="472705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538955" y="4704907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584490" y="434605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4830811" y="4744779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4508290" y="468895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049664" y="4247707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4625248" y="4628707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3691355" y="426985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3843755" y="442225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4830811" y="434605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5291555" y="4362007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5125864" y="462161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3881855" y="4739463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4316018" y="4826295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3310355" y="4400107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4280576" y="419808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线形标注 1 28"/>
          <p:cNvSpPr/>
          <p:nvPr/>
        </p:nvSpPr>
        <p:spPr>
          <a:xfrm>
            <a:off x="4695246" y="3570767"/>
            <a:ext cx="634409" cy="304800"/>
          </a:xfrm>
          <a:prstGeom prst="borderCallout1">
            <a:avLst>
              <a:gd name="adj1" fmla="val 92006"/>
              <a:gd name="adj2" fmla="val -3305"/>
              <a:gd name="adj3" fmla="val 168314"/>
              <a:gd name="adj4" fmla="val -43361"/>
            </a:avLst>
          </a:prstGeom>
          <a:noFill/>
          <a:ln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>
            <a:normAutofit fontScale="62500" lnSpcReduction="20000"/>
          </a:bodyPr>
          <a:lstStyle/>
          <a:p>
            <a:pPr algn="ctr"/>
            <a:r>
              <a:rPr lang="en-US" altLang="zh-CN" dirty="0" smtClean="0">
                <a:solidFill>
                  <a:srgbClr val="000000"/>
                </a:solidFill>
              </a:rPr>
              <a:t>Minor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30" name="线形标注 1 29"/>
          <p:cNvSpPr/>
          <p:nvPr/>
        </p:nvSpPr>
        <p:spPr>
          <a:xfrm>
            <a:off x="6053555" y="4038600"/>
            <a:ext cx="634409" cy="304800"/>
          </a:xfrm>
          <a:prstGeom prst="borderCallout1">
            <a:avLst>
              <a:gd name="adj1" fmla="val 92006"/>
              <a:gd name="adj2" fmla="val -3305"/>
              <a:gd name="adj3" fmla="val 168314"/>
              <a:gd name="adj4" fmla="val -43361"/>
            </a:avLst>
          </a:prstGeom>
          <a:noFill/>
          <a:ln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>
            <a:normAutofit fontScale="62500" lnSpcReduction="20000"/>
          </a:bodyPr>
          <a:lstStyle/>
          <a:p>
            <a:pPr algn="ctr"/>
            <a:r>
              <a:rPr lang="en-US" altLang="zh-CN" dirty="0" smtClean="0">
                <a:solidFill>
                  <a:srgbClr val="000000"/>
                </a:solidFill>
              </a:rPr>
              <a:t>Major</a:t>
            </a:r>
            <a:endParaRPr lang="zh-CN" altLang="en-US" dirty="0">
              <a:solidFill>
                <a:srgbClr val="000000"/>
              </a:solidFill>
            </a:endParaRPr>
          </a:p>
        </p:txBody>
      </p:sp>
      <p:cxnSp>
        <p:nvCxnSpPr>
          <p:cNvPr id="32" name="直接箭头连接符 31"/>
          <p:cNvCxnSpPr/>
          <p:nvPr/>
        </p:nvCxnSpPr>
        <p:spPr>
          <a:xfrm>
            <a:off x="2319755" y="5715000"/>
            <a:ext cx="5029200" cy="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2319755" y="3276600"/>
            <a:ext cx="0" cy="243840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322391" y="5726668"/>
            <a:ext cx="1199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000000"/>
                </a:solidFill>
              </a:rPr>
              <a:t>Feature X</a:t>
            </a:r>
            <a:r>
              <a:rPr lang="en-US" altLang="zh-CN" sz="1600" baseline="-25000" dirty="0" smtClean="0">
                <a:solidFill>
                  <a:srgbClr val="000000"/>
                </a:solidFill>
              </a:rPr>
              <a:t>1</a:t>
            </a:r>
            <a:endParaRPr lang="zh-CN" altLang="en-US" sz="1600" baseline="-25000" dirty="0">
              <a:solidFill>
                <a:srgbClr val="0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 rot="16200000">
            <a:off x="1474594" y="4240407"/>
            <a:ext cx="1199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000000"/>
                </a:solidFill>
              </a:rPr>
              <a:t>Feature X</a:t>
            </a:r>
            <a:r>
              <a:rPr lang="en-US" altLang="zh-CN" sz="1600" baseline="-25000" dirty="0" smtClean="0">
                <a:solidFill>
                  <a:srgbClr val="000000"/>
                </a:solidFill>
              </a:rPr>
              <a:t>2</a:t>
            </a:r>
            <a:endParaRPr lang="zh-CN" altLang="en-US" sz="1600" baseline="-25000" dirty="0">
              <a:solidFill>
                <a:srgbClr val="000000"/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4300955" y="4572000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4453355" y="4419600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34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2D Example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51</a:t>
            </a:fld>
            <a:endParaRPr lang="en-US" altLang="zh-CN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8"/>
          <a:stretch/>
        </p:blipFill>
        <p:spPr bwMode="auto">
          <a:xfrm>
            <a:off x="533400" y="1143000"/>
            <a:ext cx="3925242" cy="486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56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7"/>
          <a:stretch/>
        </p:blipFill>
        <p:spPr bwMode="auto">
          <a:xfrm>
            <a:off x="4590736" y="971550"/>
            <a:ext cx="4096064" cy="504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右箭头 6"/>
          <p:cNvSpPr/>
          <p:nvPr/>
        </p:nvSpPr>
        <p:spPr>
          <a:xfrm>
            <a:off x="4171636" y="3124200"/>
            <a:ext cx="838200" cy="228600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1752600" y="5029200"/>
            <a:ext cx="0" cy="685800"/>
          </a:xfrm>
          <a:prstGeom prst="line">
            <a:avLst/>
          </a:prstGeom>
          <a:ln w="1905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3581400" y="2362200"/>
            <a:ext cx="0" cy="335280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>
            <a:off x="1219200" y="5029200"/>
            <a:ext cx="533400" cy="0"/>
          </a:xfrm>
          <a:prstGeom prst="straightConnector1">
            <a:avLst/>
          </a:prstGeom>
          <a:ln w="19050">
            <a:solidFill>
              <a:srgbClr val="7030A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1219200" y="2209800"/>
            <a:ext cx="2133600" cy="0"/>
          </a:xfrm>
          <a:prstGeom prst="straightConnector1">
            <a:avLst/>
          </a:prstGeom>
          <a:ln w="19050">
            <a:solidFill>
              <a:srgbClr val="7030A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左大括号 12"/>
          <p:cNvSpPr/>
          <p:nvPr/>
        </p:nvSpPr>
        <p:spPr>
          <a:xfrm>
            <a:off x="762000" y="2209800"/>
            <a:ext cx="381000" cy="2819400"/>
          </a:xfrm>
          <a:prstGeom prst="leftBrace">
            <a:avLst/>
          </a:prstGeom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左大括号 13"/>
          <p:cNvSpPr/>
          <p:nvPr/>
        </p:nvSpPr>
        <p:spPr>
          <a:xfrm rot="16200000">
            <a:off x="2552700" y="4991100"/>
            <a:ext cx="228600" cy="1828800"/>
          </a:xfrm>
          <a:prstGeom prst="leftBrace">
            <a:avLst/>
          </a:prstGeom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733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2D Example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52</a:t>
            </a:fld>
            <a:endParaRPr lang="en-US" altLang="zh-CN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86000"/>
            <a:ext cx="4276725" cy="414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371600"/>
            <a:ext cx="4219575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276600"/>
            <a:ext cx="2295525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8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5257800"/>
            <a:ext cx="209550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右箭头 8"/>
          <p:cNvSpPr/>
          <p:nvPr/>
        </p:nvSpPr>
        <p:spPr>
          <a:xfrm rot="18942148">
            <a:off x="3771900" y="3200400"/>
            <a:ext cx="838200" cy="228600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下箭头 2"/>
          <p:cNvSpPr/>
          <p:nvPr/>
        </p:nvSpPr>
        <p:spPr>
          <a:xfrm>
            <a:off x="6076950" y="4267200"/>
            <a:ext cx="171450" cy="976313"/>
          </a:xfrm>
          <a:prstGeom prst="down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248400" y="4648200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7030A0"/>
                </a:solidFill>
              </a:rPr>
              <a:t>Remove correlation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95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7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7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Some Math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53</a:t>
            </a:fld>
            <a:endParaRPr lang="en-US" altLang="zh-CN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195984"/>
            <a:ext cx="127635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457200" y="1219199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Goal</a:t>
            </a:r>
            <a:r>
              <a:rPr lang="en-US" altLang="zh-CN" dirty="0" smtClean="0"/>
              <a:t>: S(Y</a:t>
            </a:r>
            <a:r>
              <a:rPr lang="en-US" altLang="zh-CN" dirty="0"/>
              <a:t>) has nonzero diagonal entries and all off-diagonal elements are zero.</a:t>
            </a:r>
            <a:endParaRPr lang="zh-CN" altLang="en-US" dirty="0"/>
          </a:p>
        </p:txBody>
      </p:sp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025005"/>
            <a:ext cx="2105025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1910704"/>
            <a:ext cx="24955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61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410075"/>
            <a:ext cx="1828800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61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4" y="3810000"/>
            <a:ext cx="3533775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615" name="Picture 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12"/>
          <a:stretch/>
        </p:blipFill>
        <p:spPr bwMode="auto">
          <a:xfrm>
            <a:off x="609600" y="4508204"/>
            <a:ext cx="1028700" cy="53198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右箭头 5"/>
          <p:cNvSpPr/>
          <p:nvPr/>
        </p:nvSpPr>
        <p:spPr>
          <a:xfrm>
            <a:off x="2057400" y="2438400"/>
            <a:ext cx="838200" cy="228600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5334000" y="2438400"/>
            <a:ext cx="838200" cy="228600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>
            <a:off x="7391400" y="3352800"/>
            <a:ext cx="152400" cy="838200"/>
          </a:xfrm>
          <a:prstGeom prst="down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左箭头 7"/>
          <p:cNvSpPr/>
          <p:nvPr/>
        </p:nvSpPr>
        <p:spPr>
          <a:xfrm>
            <a:off x="5943600" y="4665785"/>
            <a:ext cx="762000" cy="211015"/>
          </a:xfrm>
          <a:prstGeom prst="left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左箭头 15"/>
          <p:cNvSpPr/>
          <p:nvPr/>
        </p:nvSpPr>
        <p:spPr>
          <a:xfrm>
            <a:off x="2057400" y="4665785"/>
            <a:ext cx="838200" cy="211015"/>
          </a:xfrm>
          <a:prstGeom prst="left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324600" y="591133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7030A0"/>
                </a:solidFill>
              </a:rPr>
              <a:t>Eigendecomposition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11" name="直接箭头连接符 10"/>
          <p:cNvCxnSpPr>
            <a:stCxn id="3" idx="0"/>
          </p:cNvCxnSpPr>
          <p:nvPr/>
        </p:nvCxnSpPr>
        <p:spPr>
          <a:xfrm flipV="1">
            <a:off x="7455679" y="5181600"/>
            <a:ext cx="0" cy="72973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85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8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8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8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8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8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86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8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7" grpId="0" animBg="1"/>
      <p:bldP spid="8" grpId="0" animBg="1"/>
      <p:bldP spid="16" grpId="0" animBg="1"/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 Different View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54</a:t>
            </a:fld>
            <a:endParaRPr lang="en-US" altLang="zh-CN" dirty="0"/>
          </a:p>
        </p:txBody>
      </p:sp>
      <p:cxnSp>
        <p:nvCxnSpPr>
          <p:cNvPr id="6" name="直接箭头连接符 5"/>
          <p:cNvCxnSpPr/>
          <p:nvPr/>
        </p:nvCxnSpPr>
        <p:spPr>
          <a:xfrm>
            <a:off x="5764213" y="2502932"/>
            <a:ext cx="2667000" cy="0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6602413" y="978932"/>
            <a:ext cx="0" cy="2438400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5764213" y="1283732"/>
            <a:ext cx="2438400" cy="182880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7212013" y="1283732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>
            <a:stCxn id="15" idx="0"/>
          </p:cNvCxnSpPr>
          <p:nvPr/>
        </p:nvCxnSpPr>
        <p:spPr>
          <a:xfrm>
            <a:off x="7234873" y="1283732"/>
            <a:ext cx="404177" cy="457200"/>
          </a:xfrm>
          <a:prstGeom prst="line">
            <a:avLst/>
          </a:prstGeom>
          <a:ln>
            <a:solidFill>
              <a:schemeClr val="tx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7593331" y="1687591"/>
            <a:ext cx="45719" cy="4571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673679" y="1600200"/>
                <a:ext cx="555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  <m:sup/>
                          </m:sSubSup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679" y="1600200"/>
                <a:ext cx="555921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097713" y="914400"/>
                <a:ext cx="4870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713" y="914400"/>
                <a:ext cx="487056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33400" y="1389856"/>
                <a:ext cx="2524602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</m:d>
                      <m: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dirty="0" smtClean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389856"/>
                <a:ext cx="2524602" cy="84856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990600" y="2286000"/>
                <a:ext cx="2031325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2286000"/>
                <a:ext cx="2031325" cy="84856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990600" y="3276600"/>
                <a:ext cx="435972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−2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3276600"/>
                <a:ext cx="4359720" cy="84856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953000" y="1329451"/>
                <a:ext cx="1257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p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1329451"/>
                <a:ext cx="1257331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990600" y="4256834"/>
                <a:ext cx="2575833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4256834"/>
                <a:ext cx="2575833" cy="848566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90600" y="5171234"/>
                <a:ext cx="3172792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/>
                              </m:sSubSup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</m:nary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5171234"/>
                <a:ext cx="3172792" cy="848566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552512" y="4219279"/>
                <a:ext cx="3058088" cy="596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zh-CN" alt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unc>
                            <m:funcPr>
                              <m:ctrlPr>
                                <a:rPr lang="en-US" altLang="zh-CN" sz="2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8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  <m:brk m:alnAt="63"/>
                                    </m:rPr>
                                    <a:rPr lang="en-US" altLang="zh-CN" sz="2800" i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m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800" i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ax</m:t>
                                  </m:r>
                                </m:e>
                                <m:lim>
                                  <m:r>
                                    <a:rPr lang="en-US" altLang="zh-CN" sz="28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altLang="zh-CN" sz="28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8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𝑆𝑒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   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.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.   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</m:d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=1</m:t>
                              </m:r>
                            </m:e>
                          </m:func>
                        </m:e>
                      </m:box>
                    </m:oMath>
                  </m:oMathPara>
                </a14:m>
                <a:endParaRPr lang="zh-CN" alt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512" y="4219279"/>
                <a:ext cx="3058088" cy="59638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622724" y="5171234"/>
                <a:ext cx="1616276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𝑆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/>
                              </m:sSubSup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724" y="5171234"/>
                <a:ext cx="1616276" cy="848566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953000" y="1869090"/>
                <a:ext cx="10414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1869090"/>
                <a:ext cx="1041439" cy="369332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右大括号 2"/>
          <p:cNvSpPr/>
          <p:nvPr/>
        </p:nvSpPr>
        <p:spPr>
          <a:xfrm rot="3218099">
            <a:off x="7075397" y="1571939"/>
            <a:ext cx="273399" cy="1291040"/>
          </a:xfrm>
          <a:prstGeom prst="rightBrace">
            <a:avLst/>
          </a:prstGeom>
          <a:ln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188408" y="2206823"/>
                <a:ext cx="4315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408" y="2206823"/>
                <a:ext cx="431592" cy="307777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椭圆 6"/>
          <p:cNvSpPr/>
          <p:nvPr/>
        </p:nvSpPr>
        <p:spPr>
          <a:xfrm>
            <a:off x="5410200" y="4024362"/>
            <a:ext cx="3276600" cy="10810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153400" y="10022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solidFill>
                  <a:srgbClr val="000000"/>
                </a:solidFill>
              </a:rPr>
              <a:t>e</a:t>
            </a:r>
            <a:endParaRPr lang="zh-CN" altLang="en-US" i="1" dirty="0">
              <a:solidFill>
                <a:srgbClr val="000000"/>
              </a:solidFill>
            </a:endParaRPr>
          </a:p>
        </p:txBody>
      </p:sp>
      <p:sp>
        <p:nvSpPr>
          <p:cNvPr id="28" name="左箭头 27"/>
          <p:cNvSpPr/>
          <p:nvPr/>
        </p:nvSpPr>
        <p:spPr>
          <a:xfrm>
            <a:off x="4501489" y="5490009"/>
            <a:ext cx="838200" cy="211015"/>
          </a:xfrm>
          <a:prstGeom prst="lef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10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31" grpId="0"/>
      <p:bldP spid="32" grpId="0"/>
      <p:bldP spid="29" grpId="0"/>
      <p:bldP spid="30" grpId="0"/>
      <p:bldP spid="7" grpId="0" animBg="1"/>
      <p:bldP spid="2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Lagrange Multipliers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55</a:t>
            </a:fld>
            <a:endParaRPr lang="en-US" altLang="zh-CN"/>
          </a:p>
        </p:txBody>
      </p:sp>
      <p:pic>
        <p:nvPicPr>
          <p:cNvPr id="63490" name="Picture 2" descr="http://upload.wikimedia.org/wikipedia/commons/thumb/5/55/LagrangeMultipliers3D.png/300px-LagrangeMultipliers3D.png">
            <a:hlinkClick r:id="rId3" tooltip="Figure 1: Find x and y to maximize f(x,y) subject to a constraint (shown in red) g(x,y) = c.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3000" y="1143000"/>
            <a:ext cx="2857500" cy="1857376"/>
          </a:xfrm>
          <a:prstGeom prst="rect">
            <a:avLst/>
          </a:prstGeom>
          <a:noFill/>
        </p:spPr>
      </p:pic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066800" y="3429000"/>
          <a:ext cx="326003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71" name="Equation" r:id="rId5" imgW="2082600" imgH="291960" progId="Equation.3">
                  <p:embed/>
                </p:oleObj>
              </mc:Choice>
              <mc:Fallback>
                <p:oleObj name="Equation" r:id="rId5" imgW="208260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429000"/>
                        <a:ext cx="3260035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1066800" y="4114800"/>
          <a:ext cx="287655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72" name="Equation" r:id="rId7" imgW="1917360" imgH="203040" progId="Equation.3">
                  <p:embed/>
                </p:oleObj>
              </mc:Choice>
              <mc:Fallback>
                <p:oleObj name="Equation" r:id="rId7" imgW="19173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4114800"/>
                        <a:ext cx="2876550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066800" y="4648200"/>
          <a:ext cx="170688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73" name="Equation" r:id="rId9" imgW="1117440" imgH="698400" progId="Equation.3">
                  <p:embed/>
                </p:oleObj>
              </mc:Choice>
              <mc:Fallback>
                <p:oleObj name="Equation" r:id="rId9" imgW="1117440" imgH="698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4648200"/>
                        <a:ext cx="1706880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5410199" y="4114800"/>
          <a:ext cx="2155371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74" name="Equation" r:id="rId11" imgW="1269720" imgH="1244520" progId="Equation.3">
                  <p:embed/>
                </p:oleObj>
              </mc:Choice>
              <mc:Fallback>
                <p:oleObj name="Equation" r:id="rId11" imgW="1269720" imgH="12445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199" y="4114800"/>
                        <a:ext cx="2155371" cy="167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818" name="Picture 138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9" r="15102"/>
          <a:stretch/>
        </p:blipFill>
        <p:spPr bwMode="auto">
          <a:xfrm>
            <a:off x="4711914" y="990600"/>
            <a:ext cx="3974886" cy="2743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161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More Math ...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56</a:t>
            </a:fld>
            <a:endParaRPr lang="en-US" altLang="zh-CN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2156650"/>
              </p:ext>
            </p:extLst>
          </p:nvPr>
        </p:nvGraphicFramePr>
        <p:xfrm>
          <a:off x="838200" y="1219200"/>
          <a:ext cx="1989667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97" name="Equation" r:id="rId3" imgW="1193760" imgH="228600" progId="Equation.3">
                  <p:embed/>
                </p:oleObj>
              </mc:Choice>
              <mc:Fallback>
                <p:oleObj name="Equation" r:id="rId3" imgW="11937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219200"/>
                        <a:ext cx="1989667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4767677"/>
              </p:ext>
            </p:extLst>
          </p:nvPr>
        </p:nvGraphicFramePr>
        <p:xfrm>
          <a:off x="838200" y="1676400"/>
          <a:ext cx="15113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98" name="公式" r:id="rId5" imgW="965160" imgH="583920" progId="Equation.3">
                  <p:embed/>
                </p:oleObj>
              </mc:Choice>
              <mc:Fallback>
                <p:oleObj name="公式" r:id="rId5" imgW="965160" imgH="583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676400"/>
                        <a:ext cx="1511300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9297359"/>
              </p:ext>
            </p:extLst>
          </p:nvPr>
        </p:nvGraphicFramePr>
        <p:xfrm>
          <a:off x="838200" y="4006850"/>
          <a:ext cx="160020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99" name="公式" r:id="rId7" imgW="965160" imgH="203040" progId="Equation.3">
                  <p:embed/>
                </p:oleObj>
              </mc:Choice>
              <mc:Fallback>
                <p:oleObj name="公式" r:id="rId7" imgW="9651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006850"/>
                        <a:ext cx="1600200" cy="33655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FF000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438400" y="2286000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eigenvector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8200" y="33528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eigenvalue</a:t>
            </a:r>
            <a:endParaRPr lang="zh-CN" altLang="en-US" dirty="0"/>
          </a:p>
        </p:txBody>
      </p:sp>
      <p:sp>
        <p:nvSpPr>
          <p:cNvPr id="14" name="上箭头 13"/>
          <p:cNvSpPr/>
          <p:nvPr/>
        </p:nvSpPr>
        <p:spPr>
          <a:xfrm>
            <a:off x="1402081" y="2667000"/>
            <a:ext cx="45719" cy="6096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62000" y="4724400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altLang="zh-CN" dirty="0" smtClean="0">
                <a:solidFill>
                  <a:srgbClr val="FF0000"/>
                </a:solidFill>
              </a:rPr>
              <a:t>PCA</a:t>
            </a:r>
            <a:endParaRPr lang="en-AU" altLang="zh-CN" dirty="0" smtClean="0"/>
          </a:p>
          <a:p>
            <a:pPr algn="just">
              <a:lnSpc>
                <a:spcPct val="150000"/>
              </a:lnSpc>
            </a:pPr>
            <a:r>
              <a:rPr lang="en-AU" altLang="zh-CN" i="1" dirty="0" smtClean="0"/>
              <a:t>To</a:t>
            </a:r>
            <a:r>
              <a:rPr lang="en-AU" altLang="zh-CN" dirty="0" smtClean="0"/>
              <a:t> </a:t>
            </a:r>
            <a:r>
              <a:rPr lang="en-AU" altLang="zh-CN" i="1" dirty="0" smtClean="0"/>
              <a:t>project the original data to the eigenvectors of S with the </a:t>
            </a:r>
            <a:r>
              <a:rPr lang="en-AU" altLang="zh-CN" i="1" dirty="0" smtClean="0">
                <a:solidFill>
                  <a:srgbClr val="C00000"/>
                </a:solidFill>
              </a:rPr>
              <a:t>largest</a:t>
            </a:r>
            <a:r>
              <a:rPr lang="en-AU" altLang="zh-CN" i="1" dirty="0" smtClean="0"/>
              <a:t> eigenvalues.</a:t>
            </a:r>
            <a:endParaRPr lang="zh-CN" altLang="en-US" i="1" dirty="0"/>
          </a:p>
        </p:txBody>
      </p:sp>
      <p:pic>
        <p:nvPicPr>
          <p:cNvPr id="16" name="内容占位符 4"/>
          <p:cNvPicPr>
            <a:picLocks noGrp="1" noChangeAspect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045" y="990600"/>
            <a:ext cx="3505200" cy="35052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943600" y="4833888"/>
                <a:ext cx="2686633" cy="5763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=3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4833888"/>
                <a:ext cx="2686633" cy="57631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019800" y="5638800"/>
                <a:ext cx="2184572" cy="552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5638800"/>
                <a:ext cx="2184572" cy="552459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上箭头 18"/>
          <p:cNvSpPr/>
          <p:nvPr/>
        </p:nvSpPr>
        <p:spPr>
          <a:xfrm rot="16200000">
            <a:off x="1979869" y="2187392"/>
            <a:ext cx="45719" cy="566546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27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 animBg="1"/>
      <p:bldP spid="15" grpId="0"/>
      <p:bldP spid="17" grpId="0"/>
      <p:bldP spid="18" grpId="0"/>
      <p:bldP spid="1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PCA Examples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57</a:t>
            </a:fld>
            <a:endParaRPr lang="en-US" altLang="zh-CN"/>
          </a:p>
        </p:txBody>
      </p:sp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4"/>
          <a:srcRect l="6709" t="6522" r="6080" b="4348"/>
          <a:stretch>
            <a:fillRect/>
          </a:stretch>
        </p:blipFill>
        <p:spPr bwMode="auto">
          <a:xfrm>
            <a:off x="914400" y="990600"/>
            <a:ext cx="3733800" cy="2943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4952080"/>
              </p:ext>
            </p:extLst>
          </p:nvPr>
        </p:nvGraphicFramePr>
        <p:xfrm>
          <a:off x="4941888" y="1371600"/>
          <a:ext cx="3681412" cy="449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94" name="公式" r:id="rId5" imgW="2234880" imgH="3022560" progId="Equation.3">
                  <p:embed/>
                </p:oleObj>
              </mc:Choice>
              <mc:Fallback>
                <p:oleObj name="公式" r:id="rId5" imgW="2234880" imgH="302256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1888" y="1371600"/>
                        <a:ext cx="3681412" cy="449738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0421" name="Picture 5"/>
          <p:cNvPicPr>
            <a:picLocks noChangeAspect="1" noChangeArrowheads="1"/>
          </p:cNvPicPr>
          <p:nvPr/>
        </p:nvPicPr>
        <p:blipFill>
          <a:blip r:embed="rId7"/>
          <a:srcRect l="6292" t="4878" r="7195" b="4878"/>
          <a:stretch>
            <a:fillRect/>
          </a:stretch>
        </p:blipFill>
        <p:spPr bwMode="auto">
          <a:xfrm>
            <a:off x="914400" y="3962400"/>
            <a:ext cx="3733800" cy="2656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Fish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58</a:t>
            </a:fld>
            <a:endParaRPr lang="en-US" altLang="zh-CN"/>
          </a:p>
        </p:txBody>
      </p:sp>
      <p:pic>
        <p:nvPicPr>
          <p:cNvPr id="5" name="Picture 7" descr="some fish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219200"/>
            <a:ext cx="4123690" cy="2475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0" descr="fish measures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2600" y="1828800"/>
            <a:ext cx="1949450" cy="1121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3" descr="http://www.doe-mbi.ucla.edu/~parag/multivar/images/pcag2.gif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4400" y="4191000"/>
            <a:ext cx="2423795" cy="1621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6" descr="centred plot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86200" y="4114800"/>
            <a:ext cx="2173605" cy="1716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9" descr="http://www.doe-mbi.ucla.edu/~parag/multivar/images/corr75eig.gif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32905" y="4114800"/>
            <a:ext cx="1725295" cy="170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Fish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59</a:t>
            </a:fld>
            <a:endParaRPr lang="en-US" altLang="zh-CN"/>
          </a:p>
        </p:txBody>
      </p:sp>
      <p:pic>
        <p:nvPicPr>
          <p:cNvPr id="5" name="Picture 22" descr="Some different fish!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752600"/>
            <a:ext cx="5029200" cy="2933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5" descr="http://www.doe-mbi.ucla.edu/~parag/multivar/images/corr25eig.gif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81800" y="2743200"/>
            <a:ext cx="1414780" cy="1457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How to handle missing data?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4"/>
            <a:ext cx="8023225" cy="5248276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AU" altLang="zh-CN" sz="1600" dirty="0" smtClean="0"/>
              <a:t>Ignore</a:t>
            </a:r>
          </a:p>
          <a:p>
            <a:pPr lvl="1">
              <a:lnSpc>
                <a:spcPct val="120000"/>
              </a:lnSpc>
            </a:pPr>
            <a:r>
              <a:rPr lang="en-AU" altLang="zh-CN" sz="1600" dirty="0" smtClean="0"/>
              <a:t>Remove samples/attributes with missing values</a:t>
            </a:r>
          </a:p>
          <a:p>
            <a:pPr lvl="1">
              <a:lnSpc>
                <a:spcPct val="120000"/>
              </a:lnSpc>
            </a:pPr>
            <a:r>
              <a:rPr lang="en-AU" altLang="zh-CN" sz="1600" dirty="0" smtClean="0"/>
              <a:t>The easiest and most straightforward way</a:t>
            </a:r>
          </a:p>
          <a:p>
            <a:pPr lvl="1">
              <a:lnSpc>
                <a:spcPct val="120000"/>
              </a:lnSpc>
            </a:pPr>
            <a:r>
              <a:rPr lang="en-AU" altLang="zh-CN" sz="1600" dirty="0" smtClean="0"/>
              <a:t>Work well with low missing rates</a:t>
            </a:r>
          </a:p>
          <a:p>
            <a:pPr lvl="1"/>
            <a:endParaRPr lang="en-AU" altLang="zh-CN" sz="1600" dirty="0" smtClean="0"/>
          </a:p>
          <a:p>
            <a:pPr>
              <a:lnSpc>
                <a:spcPct val="120000"/>
              </a:lnSpc>
            </a:pPr>
            <a:r>
              <a:rPr lang="en-AU" altLang="zh-CN" sz="1600" dirty="0" smtClean="0"/>
              <a:t>Fill in the missing values manually</a:t>
            </a:r>
          </a:p>
          <a:p>
            <a:pPr lvl="1">
              <a:lnSpc>
                <a:spcPct val="120000"/>
              </a:lnSpc>
            </a:pPr>
            <a:r>
              <a:rPr lang="en-AU" altLang="zh-CN" sz="1600" dirty="0" smtClean="0"/>
              <a:t>Recollect the data</a:t>
            </a:r>
          </a:p>
          <a:p>
            <a:pPr lvl="1">
              <a:lnSpc>
                <a:spcPct val="120000"/>
              </a:lnSpc>
            </a:pPr>
            <a:r>
              <a:rPr lang="en-AU" altLang="zh-CN" sz="1600" dirty="0" smtClean="0"/>
              <a:t>Domain knowledge</a:t>
            </a:r>
          </a:p>
          <a:p>
            <a:pPr lvl="1">
              <a:lnSpc>
                <a:spcPct val="120000"/>
              </a:lnSpc>
            </a:pPr>
            <a:r>
              <a:rPr lang="en-AU" altLang="zh-CN" sz="1600" dirty="0" smtClean="0"/>
              <a:t>Tedious/Infeasible</a:t>
            </a:r>
          </a:p>
          <a:p>
            <a:endParaRPr lang="en-AU" altLang="zh-CN" sz="1600" dirty="0" smtClean="0"/>
          </a:p>
          <a:p>
            <a:pPr>
              <a:lnSpc>
                <a:spcPct val="120000"/>
              </a:lnSpc>
            </a:pPr>
            <a:r>
              <a:rPr lang="en-AU" altLang="zh-CN" sz="1600" dirty="0" smtClean="0"/>
              <a:t>Fill in the missing values automatically</a:t>
            </a:r>
          </a:p>
          <a:p>
            <a:pPr lvl="1">
              <a:lnSpc>
                <a:spcPct val="120000"/>
              </a:lnSpc>
            </a:pPr>
            <a:r>
              <a:rPr lang="en-AU" altLang="zh-CN" sz="1600" dirty="0" smtClean="0"/>
              <a:t>A global constant</a:t>
            </a:r>
          </a:p>
          <a:p>
            <a:pPr lvl="1">
              <a:lnSpc>
                <a:spcPct val="120000"/>
              </a:lnSpc>
            </a:pPr>
            <a:r>
              <a:rPr lang="en-AU" altLang="zh-CN" sz="1600" dirty="0" smtClean="0"/>
              <a:t>The mean or median</a:t>
            </a:r>
          </a:p>
          <a:p>
            <a:pPr lvl="1">
              <a:lnSpc>
                <a:spcPct val="120000"/>
              </a:lnSpc>
            </a:pPr>
            <a:r>
              <a:rPr lang="en-AU" altLang="zh-CN" sz="1600" dirty="0" smtClean="0"/>
              <a:t>Most probable values</a:t>
            </a:r>
          </a:p>
          <a:p>
            <a:pPr lvl="1"/>
            <a:endParaRPr lang="en-AU" altLang="zh-CN" sz="1600" dirty="0" smtClean="0"/>
          </a:p>
          <a:p>
            <a:pPr>
              <a:lnSpc>
                <a:spcPct val="120000"/>
              </a:lnSpc>
            </a:pPr>
            <a:r>
              <a:rPr lang="en-AU" altLang="zh-CN" sz="1600" dirty="0" smtClean="0"/>
              <a:t>More art than science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</a:t>
            </a:fld>
            <a:endParaRPr lang="en-US" altLang="zh-CN" dirty="0"/>
          </a:p>
        </p:txBody>
      </p:sp>
      <p:pic>
        <p:nvPicPr>
          <p:cNvPr id="5" name="Picture 2" descr="http://webstaging.uvu.edu/wds/lib/images/missing_puzzle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781800" y="4120510"/>
            <a:ext cx="1981200" cy="197549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60</a:t>
            </a:fld>
            <a:endParaRPr lang="en-US" altLang="zh-CN"/>
          </a:p>
        </p:txBody>
      </p:sp>
      <p:pic>
        <p:nvPicPr>
          <p:cNvPr id="5" name="Picture 2" descr="http://4.bp.blogspot.com/-VBx4r_I3-0o/UVl5cCcGKOI/AAAAAAAADCs/nj5mMcBDNzE/s1600/bre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3310"/>
            <a:ext cx="2381719" cy="227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4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The Issue of PCA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61</a:t>
            </a:fld>
            <a:endParaRPr lang="en-US" altLang="zh-CN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0" y="1219200"/>
            <a:ext cx="4914900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590800" y="5638800"/>
            <a:ext cx="4156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7030A0"/>
                </a:solidFill>
              </a:rPr>
              <a:t>Now, let’s consider class information ...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Linear </a:t>
            </a:r>
            <a:r>
              <a:rPr lang="en-AU" altLang="zh-CN" dirty="0" err="1" smtClean="0"/>
              <a:t>Discriminant</a:t>
            </a:r>
            <a:r>
              <a:rPr lang="en-AU" altLang="zh-CN" dirty="0" smtClean="0"/>
              <a:t> Analysis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2047875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</a:pPr>
            <a:r>
              <a:rPr lang="en-AU" altLang="zh-CN" sz="1600" dirty="0" smtClean="0"/>
              <a:t>The objective of LDA is to perform dimension reduction while preserving as much of the </a:t>
            </a:r>
            <a:r>
              <a:rPr lang="en-AU" altLang="zh-CN" sz="1600" dirty="0" smtClean="0">
                <a:solidFill>
                  <a:srgbClr val="FF0000"/>
                </a:solidFill>
              </a:rPr>
              <a:t>class discriminatory</a:t>
            </a:r>
            <a:r>
              <a:rPr lang="en-AU" altLang="zh-CN" sz="1600" dirty="0" smtClean="0"/>
              <a:t> information as possible.</a:t>
            </a:r>
          </a:p>
          <a:p>
            <a:pPr algn="just"/>
            <a:endParaRPr lang="en-AU" altLang="zh-CN" sz="1600" dirty="0" smtClean="0"/>
          </a:p>
          <a:p>
            <a:pPr algn="just"/>
            <a:r>
              <a:rPr lang="en-AU" altLang="zh-CN" sz="1600" dirty="0" smtClean="0"/>
              <a:t>Given a set of d-D vectors x</a:t>
            </a:r>
            <a:r>
              <a:rPr lang="en-AU" altLang="zh-CN" sz="1600" baseline="-25000" dirty="0" smtClean="0"/>
              <a:t>1</a:t>
            </a:r>
            <a:r>
              <a:rPr lang="en-AU" altLang="zh-CN" sz="1600" dirty="0" smtClean="0"/>
              <a:t>, x</a:t>
            </a:r>
            <a:r>
              <a:rPr lang="en-AU" altLang="zh-CN" sz="1600" baseline="-25000" dirty="0" smtClean="0"/>
              <a:t>2</a:t>
            </a:r>
            <a:r>
              <a:rPr lang="en-AU" altLang="zh-CN" sz="1600" dirty="0" smtClean="0"/>
              <a:t>, ..., </a:t>
            </a:r>
            <a:r>
              <a:rPr lang="en-AU" altLang="zh-CN" sz="1600" dirty="0" err="1" smtClean="0"/>
              <a:t>x</a:t>
            </a:r>
            <a:r>
              <a:rPr lang="en-AU" altLang="zh-CN" sz="1600" baseline="-25000" dirty="0" err="1" smtClean="0"/>
              <a:t>n</a:t>
            </a:r>
            <a:r>
              <a:rPr lang="en-AU" altLang="zh-CN" sz="1600" dirty="0" smtClean="0"/>
              <a:t> of which N</a:t>
            </a:r>
            <a:r>
              <a:rPr lang="en-AU" altLang="zh-CN" sz="1600" baseline="-25000" dirty="0" smtClean="0"/>
              <a:t>1</a:t>
            </a:r>
            <a:r>
              <a:rPr lang="en-AU" altLang="zh-CN" sz="1600" dirty="0" smtClean="0"/>
              <a:t> belong to </a:t>
            </a:r>
            <a:r>
              <a:rPr lang="el-GR" altLang="zh-CN" sz="1600" dirty="0" smtClean="0"/>
              <a:t>ω</a:t>
            </a:r>
            <a:r>
              <a:rPr lang="en-AU" altLang="zh-CN" sz="1600" baseline="-25000" dirty="0" smtClean="0"/>
              <a:t>1</a:t>
            </a:r>
            <a:r>
              <a:rPr lang="en-AU" altLang="zh-CN" sz="1600" dirty="0" smtClean="0"/>
              <a:t>, and N</a:t>
            </a:r>
            <a:r>
              <a:rPr lang="en-AU" altLang="zh-CN" sz="1600" baseline="-25000" dirty="0" smtClean="0"/>
              <a:t>2</a:t>
            </a:r>
            <a:r>
              <a:rPr lang="en-AU" altLang="zh-CN" sz="1600" dirty="0" smtClean="0"/>
              <a:t> to </a:t>
            </a:r>
            <a:r>
              <a:rPr lang="el-GR" altLang="zh-CN" sz="1600" dirty="0" smtClean="0"/>
              <a:t>ω</a:t>
            </a:r>
            <a:r>
              <a:rPr lang="en-AU" altLang="zh-CN" sz="1600" baseline="-25000" dirty="0" smtClean="0"/>
              <a:t>2</a:t>
            </a:r>
            <a:r>
              <a:rPr lang="en-AU" altLang="zh-CN" sz="1600" dirty="0" smtClean="0"/>
              <a:t>. Of all the possible projection lines </a:t>
            </a:r>
            <a:r>
              <a:rPr lang="en-AU" altLang="zh-CN" sz="1600" dirty="0" smtClean="0">
                <a:solidFill>
                  <a:srgbClr val="FF0000"/>
                </a:solidFill>
              </a:rPr>
              <a:t>y=w</a:t>
            </a:r>
            <a:r>
              <a:rPr lang="en-AU" altLang="zh-CN" sz="1600" baseline="30000" dirty="0" smtClean="0">
                <a:solidFill>
                  <a:srgbClr val="FF0000"/>
                </a:solidFill>
              </a:rPr>
              <a:t>T</a:t>
            </a:r>
            <a:r>
              <a:rPr lang="en-AU" altLang="zh-CN" sz="1600" dirty="0" smtClean="0">
                <a:solidFill>
                  <a:srgbClr val="FF0000"/>
                </a:solidFill>
              </a:rPr>
              <a:t>x</a:t>
            </a:r>
            <a:r>
              <a:rPr lang="en-AU" altLang="zh-CN" sz="1600" dirty="0" smtClean="0"/>
              <a:t>, find the one that maximizes the </a:t>
            </a:r>
            <a:r>
              <a:rPr lang="en-AU" altLang="zh-CN" sz="1600" dirty="0" smtClean="0">
                <a:solidFill>
                  <a:srgbClr val="FF0000"/>
                </a:solidFill>
              </a:rPr>
              <a:t>separability</a:t>
            </a:r>
            <a:r>
              <a:rPr lang="en-AU" altLang="zh-CN" sz="1600" dirty="0" smtClean="0"/>
              <a:t>.</a:t>
            </a:r>
            <a:endParaRPr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62</a:t>
            </a:fld>
            <a:endParaRPr lang="en-US" altLang="zh-CN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3124200"/>
            <a:ext cx="8229600" cy="3253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Measure of Separability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63</a:t>
            </a:fld>
            <a:endParaRPr lang="en-US" altLang="zh-CN"/>
          </a:p>
        </p:txBody>
      </p:sp>
      <p:pic>
        <p:nvPicPr>
          <p:cNvPr id="61442" name="Picture 2" descr="http://www.dtreg.com/LdaSepGoo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438400"/>
            <a:ext cx="3419475" cy="2066925"/>
          </a:xfrm>
          <a:prstGeom prst="rect">
            <a:avLst/>
          </a:prstGeom>
          <a:noFill/>
        </p:spPr>
      </p:pic>
      <p:pic>
        <p:nvPicPr>
          <p:cNvPr id="61444" name="Picture 4" descr="http://www.dtreg.com/LdaGoodBa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1828800"/>
            <a:ext cx="3886200" cy="32194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Fisher Criterion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64</a:t>
            </a:fld>
            <a:endParaRPr lang="en-US" altLang="zh-CN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2492" y="1447800"/>
            <a:ext cx="3458508" cy="282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43400" y="1371600"/>
            <a:ext cx="4217513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1167294"/>
              </p:ext>
            </p:extLst>
          </p:nvPr>
        </p:nvGraphicFramePr>
        <p:xfrm>
          <a:off x="1531715" y="4832866"/>
          <a:ext cx="1860061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11" name="Equation" r:id="rId6" imgW="863280" imgH="495000" progId="Equation.KSEE3">
                  <p:embed/>
                </p:oleObj>
              </mc:Choice>
              <mc:Fallback>
                <p:oleObj name="Equation" r:id="rId6" imgW="863280" imgH="495000" progId="Equation.KSEE3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1715" y="4832866"/>
                        <a:ext cx="1860061" cy="10668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FF000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072463" y="4996934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Maximize the distance between classes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08703" y="5498068"/>
            <a:ext cx="404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Minimize the scatter within each class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5" name="左箭头 4"/>
          <p:cNvSpPr/>
          <p:nvPr/>
        </p:nvSpPr>
        <p:spPr>
          <a:xfrm>
            <a:off x="3505200" y="5067300"/>
            <a:ext cx="533400" cy="228600"/>
          </a:xfrm>
          <a:prstGeom prst="leftArrow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左箭头 9"/>
          <p:cNvSpPr/>
          <p:nvPr/>
        </p:nvSpPr>
        <p:spPr>
          <a:xfrm>
            <a:off x="3505200" y="5562600"/>
            <a:ext cx="533400" cy="228600"/>
          </a:xfrm>
          <a:prstGeom prst="leftArrow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5" grpId="0" animBg="1"/>
      <p:bldP spid="1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Some Math 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65</a:t>
            </a:fld>
            <a:endParaRPr lang="en-US" altLang="zh-CN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990600"/>
            <a:ext cx="5934075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51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81400" y="3276600"/>
            <a:ext cx="2276475" cy="126682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</p:pic>
      <p:pic>
        <p:nvPicPr>
          <p:cNvPr id="6451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3048000"/>
            <a:ext cx="283845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518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400" y="5105400"/>
            <a:ext cx="7391400" cy="1129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519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9600" y="2059543"/>
            <a:ext cx="741045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520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553200" y="3505200"/>
            <a:ext cx="2047875" cy="89535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990443" y="47244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within-class scatter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356290" y="1383268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between-class scatter</a:t>
            </a:r>
            <a:endParaRPr lang="zh-CN" altLang="en-US" dirty="0"/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2057402" y="4255532"/>
            <a:ext cx="0" cy="52304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7356909" y="1748351"/>
            <a:ext cx="0" cy="42493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右箭头 21"/>
          <p:cNvSpPr/>
          <p:nvPr/>
        </p:nvSpPr>
        <p:spPr>
          <a:xfrm>
            <a:off x="5943600" y="3810000"/>
            <a:ext cx="457200" cy="285750"/>
          </a:xfrm>
          <a:prstGeom prst="rightArrow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6934200" y="2667000"/>
            <a:ext cx="914400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4229100" y="6248400"/>
            <a:ext cx="952500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4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4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4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64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4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More Math...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66</a:t>
            </a:fld>
            <a:endParaRPr lang="en-US" altLang="zh-CN"/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9744" y="1143000"/>
            <a:ext cx="2047875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335344" y="1383268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generalized Rayleigh quotient</a:t>
            </a:r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>
          <a:xfrm rot="10800000">
            <a:off x="4573344" y="1598612"/>
            <a:ext cx="609600" cy="15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2057400"/>
            <a:ext cx="5867400" cy="2082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09800" y="4326467"/>
            <a:ext cx="4572000" cy="1921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5059973"/>
              </p:ext>
            </p:extLst>
          </p:nvPr>
        </p:nvGraphicFramePr>
        <p:xfrm>
          <a:off x="2438400" y="2198688"/>
          <a:ext cx="4224338" cy="200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21" name="Equation" r:id="rId3" imgW="2463480" imgH="1168200" progId="Equation.3">
                  <p:embed/>
                </p:oleObj>
              </mc:Choice>
              <mc:Fallback>
                <p:oleObj name="Equation" r:id="rId3" imgW="2463480" imgH="11682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2198688"/>
                        <a:ext cx="4224338" cy="2003425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FF000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More Math...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67</a:t>
            </a:fld>
            <a:endParaRPr lang="en-US" altLang="zh-CN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2586351"/>
              </p:ext>
            </p:extLst>
          </p:nvPr>
        </p:nvGraphicFramePr>
        <p:xfrm>
          <a:off x="2438400" y="1143000"/>
          <a:ext cx="1824789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22" name="Equation" r:id="rId5" imgW="825480" imgH="241200" progId="Equation.3">
                  <p:embed/>
                </p:oleObj>
              </mc:Choice>
              <mc:Fallback>
                <p:oleObj name="Equation" r:id="rId5" imgW="825480" imgH="2412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143000"/>
                        <a:ext cx="1824789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257800" y="123086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eigenvector problem!</a:t>
            </a:r>
            <a:endParaRPr lang="zh-CN" altLang="en-US" dirty="0"/>
          </a:p>
        </p:txBody>
      </p:sp>
      <p:cxnSp>
        <p:nvCxnSpPr>
          <p:cNvPr id="9" name="直接箭头连接符 8"/>
          <p:cNvCxnSpPr/>
          <p:nvPr/>
        </p:nvCxnSpPr>
        <p:spPr>
          <a:xfrm rot="10800000">
            <a:off x="4343400" y="1446212"/>
            <a:ext cx="838200" cy="15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057400" y="4572000"/>
            <a:ext cx="498157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直接箭头连接符 9"/>
          <p:cNvCxnSpPr/>
          <p:nvPr/>
        </p:nvCxnSpPr>
        <p:spPr>
          <a:xfrm rot="10800000">
            <a:off x="4343400" y="2894011"/>
            <a:ext cx="838200" cy="15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257800" y="267866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scalar</a:t>
            </a:r>
            <a:endParaRPr lang="zh-CN" altLang="en-US" dirty="0"/>
          </a:p>
        </p:txBody>
      </p:sp>
      <p:pic>
        <p:nvPicPr>
          <p:cNvPr id="63274" name="Picture 8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2834640"/>
            <a:ext cx="923925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AutoShape 812" descr="\\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3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3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68</a:t>
            </a:fld>
            <a:endParaRPr lang="en-US" altLang="zh-CN"/>
          </a:p>
        </p:txBody>
      </p:sp>
      <p:pic>
        <p:nvPicPr>
          <p:cNvPr id="5" name="Picture 2" descr="http://4.bp.blogspot.com/-VBx4r_I3-0o/UVl5cCcGKOI/AAAAAAAADCs/nj5mMcBDNzE/s1600/bre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3310"/>
            <a:ext cx="2381719" cy="227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4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LDA Example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228724"/>
                <a:ext cx="8023225" cy="5095876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dirty="0" smtClean="0"/>
                  <a:t>Dataset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𝐶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1=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1,2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;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2,3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;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3,3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;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4,5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;(5,5)</m:t>
                        </m:r>
                      </m:e>
                    </m:d>
                  </m:oMath>
                </a14:m>
                <a:endParaRPr lang="en-US" altLang="zh-CN" dirty="0" smtClean="0">
                  <a:solidFill>
                    <a:srgbClr val="000000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𝐶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2=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1,0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;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2,1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;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3,1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;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3,2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;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5,3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;(6,5)</m:t>
                        </m:r>
                      </m:e>
                    </m:d>
                  </m:oMath>
                </a14:m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r>
                  <a:rPr lang="en-US" altLang="zh-CN" dirty="0" smtClean="0"/>
                  <a:t>Covariance of [c1; c2]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000000"/>
                        </a:solidFill>
                        <a:latin typeface="Cambria Math"/>
                      </a:rPr>
                      <m:t>Z</m:t>
                    </m:r>
                    <m:r>
                      <a:rPr lang="en-US" altLang="zh-CN" b="0" i="0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.7636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2.2545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2.2545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3.0182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:r>
                  <a:rPr lang="en-US" altLang="zh-CN" dirty="0" smtClean="0"/>
                  <a:t>Eigenvectors and Eigenvalues of Z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𝑉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0.7268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0.6869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0.6869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0.7268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>
                  <a:solidFill>
                    <a:srgbClr val="000000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𝐷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.6328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5.1490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:r>
                  <a:rPr lang="en-US" altLang="zh-CN" dirty="0" smtClean="0"/>
                  <a:t>The direction of PCA projection: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0.6869, 0.7268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228724"/>
                <a:ext cx="8023225" cy="5095876"/>
              </a:xfrm>
              <a:blipFill rotWithShape="1">
                <a:blip r:embed="rId3"/>
                <a:stretch>
                  <a:fillRect l="-456" t="-598" b="-7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848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Missing Data: An Example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</a:t>
            </a:fld>
            <a:endParaRPr lang="en-US" altLang="zh-CN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1066800" y="5715000"/>
            <a:ext cx="64008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rot="5400000" flipH="1" flipV="1">
            <a:off x="-1104900" y="3543300"/>
            <a:ext cx="43434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 rot="18948247">
            <a:off x="1752600" y="2011267"/>
            <a:ext cx="1676400" cy="685800"/>
          </a:xfrm>
          <a:prstGeom prst="ellipse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 rot="18948247">
            <a:off x="4954796" y="4525867"/>
            <a:ext cx="1676400" cy="685800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157246" y="586740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000000"/>
                </a:solidFill>
              </a:rPr>
              <a:t>X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9600" y="312420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000000"/>
                </a:solidFill>
              </a:rPr>
              <a:t>Y</a:t>
            </a:r>
            <a:endParaRPr lang="zh-CN" altLang="en-US" dirty="0">
              <a:solidFill>
                <a:srgbClr val="000000"/>
              </a:solidFill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685800" y="2362200"/>
            <a:ext cx="7162800" cy="1588"/>
          </a:xfrm>
          <a:prstGeom prst="line">
            <a:avLst/>
          </a:prstGeom>
          <a:ln>
            <a:solidFill>
              <a:schemeClr val="tx2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762000" y="4800600"/>
            <a:ext cx="7162800" cy="1588"/>
          </a:xfrm>
          <a:prstGeom prst="line">
            <a:avLst/>
          </a:prstGeom>
          <a:ln>
            <a:solidFill>
              <a:schemeClr val="tx2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85800" y="3657600"/>
            <a:ext cx="7162800" cy="1588"/>
          </a:xfrm>
          <a:prstGeom prst="line">
            <a:avLst/>
          </a:prstGeom>
          <a:ln>
            <a:solidFill>
              <a:schemeClr val="tx2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5400000">
            <a:off x="153194" y="3656806"/>
            <a:ext cx="5334000" cy="1588"/>
          </a:xfrm>
          <a:prstGeom prst="line">
            <a:avLst/>
          </a:prstGeom>
          <a:ln w="28575">
            <a:solidFill>
              <a:schemeClr val="tx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933465" y="178981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P(Y|X)</a:t>
            </a:r>
            <a:endParaRPr lang="zh-CN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924800" y="21336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FF0000"/>
                </a:solidFill>
              </a:rPr>
              <a:t>M_Y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24800" y="45720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0070C0"/>
                </a:solidFill>
              </a:rPr>
              <a:t>M_Y</a:t>
            </a:r>
            <a:endParaRPr lang="zh-CN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924800" y="34290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M_Y</a:t>
            </a:r>
            <a:endParaRPr lang="zh-CN" altLang="en-US" dirty="0"/>
          </a:p>
        </p:txBody>
      </p:sp>
      <p:cxnSp>
        <p:nvCxnSpPr>
          <p:cNvPr id="24" name="直接箭头连接符 23"/>
          <p:cNvCxnSpPr/>
          <p:nvPr/>
        </p:nvCxnSpPr>
        <p:spPr>
          <a:xfrm flipH="1" flipV="1">
            <a:off x="2873634" y="3676032"/>
            <a:ext cx="330213" cy="398197"/>
          </a:xfrm>
          <a:prstGeom prst="straightConnector1">
            <a:avLst/>
          </a:prstGeom>
          <a:noFill/>
          <a:ln w="38100" cap="flat" cmpd="sng" algn="ctr">
            <a:solidFill>
              <a:srgbClr val="800080">
                <a:lumMod val="60000"/>
                <a:lumOff val="4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8" name="直接箭头连接符 27"/>
          <p:cNvCxnSpPr/>
          <p:nvPr/>
        </p:nvCxnSpPr>
        <p:spPr>
          <a:xfrm flipH="1" flipV="1">
            <a:off x="2859561" y="4868767"/>
            <a:ext cx="330213" cy="398197"/>
          </a:xfrm>
          <a:prstGeom prst="straightConnector1">
            <a:avLst/>
          </a:prstGeom>
          <a:noFill/>
          <a:ln w="38100" cap="flat" cmpd="sng" algn="ctr">
            <a:solidFill>
              <a:srgbClr val="800080">
                <a:lumMod val="60000"/>
                <a:lumOff val="4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9" name="直接箭头连接符 28"/>
          <p:cNvCxnSpPr/>
          <p:nvPr/>
        </p:nvCxnSpPr>
        <p:spPr>
          <a:xfrm flipH="1" flipV="1">
            <a:off x="2858575" y="2373756"/>
            <a:ext cx="330213" cy="398197"/>
          </a:xfrm>
          <a:prstGeom prst="straightConnector1">
            <a:avLst/>
          </a:prstGeom>
          <a:noFill/>
          <a:ln w="38100" cap="flat" cmpd="sng" algn="ctr">
            <a:solidFill>
              <a:srgbClr val="800080">
                <a:lumMod val="60000"/>
                <a:lumOff val="4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3" name="AutoShape 4" descr="Image result for gaussi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6805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099722" y="1490662"/>
            <a:ext cx="2524125" cy="180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6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6" grpId="0"/>
      <p:bldP spid="2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LDA Example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228724"/>
                <a:ext cx="8023225" cy="5172076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dirty="0" smtClean="0"/>
                  <a:t>The mean of each class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𝑚𝑒𝑎𝑛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𝑐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3.0, 3.6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 smtClean="0">
                  <a:solidFill>
                    <a:srgbClr val="000000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</a:rPr>
                      <m:t>𝑚𝑒𝑎𝑛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𝑐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2</m:t>
                        </m:r>
                      </m:e>
                    </m:d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3.3, 2.0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rgbClr val="000000"/>
                    </a:solidFill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dirty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CN" b="0" i="1" dirty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 0.11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−0.53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dirty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−0.53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2.56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r>
                  <a:rPr lang="en-US" altLang="zh-CN" dirty="0" smtClean="0"/>
                  <a:t>The scatter of each class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=4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𝑐𝑜𝑣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𝑐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7.2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>
                  <a:solidFill>
                    <a:srgbClr val="000000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5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𝑐𝑜𝑣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𝑐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</m:e>
                    </m:d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7.3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16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16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𝑤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7.3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24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24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23.2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228724"/>
                <a:ext cx="8023225" cy="5172076"/>
              </a:xfrm>
              <a:blipFill rotWithShape="1">
                <a:blip r:embed="rId3"/>
                <a:stretch>
                  <a:fillRect l="-608" t="-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90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LDA Example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𝑤</m:t>
                            </m:r>
                          </m:sub>
                        </m:sSub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.26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−1.27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−0.30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1.42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r>
                  <a:rPr lang="en-US" altLang="zh-CN" dirty="0"/>
                  <a:t>Eigenvectors and Eigenvalues </a:t>
                </a:r>
                <a:r>
                  <a:rPr lang="en-US" altLang="zh-CN" dirty="0" smtClean="0"/>
                  <a:t>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𝑤</m:t>
                            </m:r>
                          </m:sub>
                        </m:sSub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𝐵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𝑉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0.98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0.67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−0.20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−0.75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>
                  <a:solidFill>
                    <a:srgbClr val="000000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𝐷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1.69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r>
                  <a:rPr lang="en-US" altLang="zh-CN" dirty="0" smtClean="0"/>
                  <a:t>The direction of LDA projection: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0.6656, −0.7463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:r>
                  <a:rPr lang="en-US" altLang="zh-CN" dirty="0" smtClean="0"/>
                  <a:t>Alternatively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𝑤</m:t>
                            </m:r>
                          </m:sub>
                        </m:sSub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−0.7936, 0.8899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pPr lvl="1">
                  <a:lnSpc>
                    <a:spcPct val="120000"/>
                  </a:lnSpc>
                </a:pPr>
                <a:r>
                  <a:rPr lang="en-US" altLang="zh-CN" dirty="0" smtClean="0"/>
                  <a:t>After normalization: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−0.6656, 0.7463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4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338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LDA Example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72</a:t>
            </a:fld>
            <a:endParaRPr lang="en-US" altLang="zh-CN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7553325" cy="503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444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C-Class LDA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73</a:t>
            </a:fld>
            <a:endParaRPr lang="en-US" altLang="zh-CN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/>
          <a:srcRect b="11940"/>
          <a:stretch>
            <a:fillRect/>
          </a:stretch>
        </p:blipFill>
        <p:spPr bwMode="auto">
          <a:xfrm>
            <a:off x="541076" y="990600"/>
            <a:ext cx="8221924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0895602"/>
              </p:ext>
            </p:extLst>
          </p:nvPr>
        </p:nvGraphicFramePr>
        <p:xfrm>
          <a:off x="533400" y="1843088"/>
          <a:ext cx="8153400" cy="410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02" name="公式" r:id="rId3" imgW="5829120" imgH="2349360" progId="Equation.3">
                  <p:embed/>
                </p:oleObj>
              </mc:Choice>
              <mc:Fallback>
                <p:oleObj name="公式" r:id="rId3" imgW="5829120" imgH="234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843088"/>
                        <a:ext cx="8153400" cy="4100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C-Class LDA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371475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 smtClean="0"/>
              <a:t>For C-class LDA with C=2, S</a:t>
            </a:r>
            <a:r>
              <a:rPr lang="en-US" altLang="zh-CN" baseline="-25000" dirty="0" smtClean="0"/>
              <a:t>B</a:t>
            </a:r>
            <a:r>
              <a:rPr lang="en-US" altLang="zh-CN" dirty="0" smtClean="0"/>
              <a:t> is defined as: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74</a:t>
            </a:fld>
            <a:endParaRPr lang="en-US" altLang="zh-CN"/>
          </a:p>
        </p:txBody>
      </p:sp>
      <p:pic>
        <p:nvPicPr>
          <p:cNvPr id="73732" name="Picture 4" descr="C:\Users\BOYUAN~1\AppData\Local\Temp\{)@1VWT}$MFBXL%$[[76R_T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58674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连接符 6"/>
          <p:cNvCxnSpPr/>
          <p:nvPr/>
        </p:nvCxnSpPr>
        <p:spPr>
          <a:xfrm>
            <a:off x="1524000" y="5867400"/>
            <a:ext cx="1524000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990600" y="5105400"/>
            <a:ext cx="457200" cy="914400"/>
          </a:xfrm>
          <a:prstGeom prst="ellipse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950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C-Class LDA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75</a:t>
            </a:fld>
            <a:endParaRPr lang="en-US" altLang="zh-CN"/>
          </a:p>
        </p:txBody>
      </p:sp>
      <p:pic>
        <p:nvPicPr>
          <p:cNvPr id="15053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6006" r="5975"/>
          <a:stretch/>
        </p:blipFill>
        <p:spPr bwMode="auto">
          <a:xfrm>
            <a:off x="457200" y="990600"/>
            <a:ext cx="3138638" cy="2671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053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5400" y="3810000"/>
            <a:ext cx="3565857" cy="2671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053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9600" y="3810000"/>
            <a:ext cx="3565857" cy="2671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矩形 7"/>
          <p:cNvSpPr/>
          <p:nvPr/>
        </p:nvSpPr>
        <p:spPr>
          <a:xfrm>
            <a:off x="3581400" y="914400"/>
            <a:ext cx="5181600" cy="3048000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>
              <a:lnSpc>
                <a:spcPct val="170000"/>
              </a:lnSpc>
            </a:pPr>
            <a:r>
              <a:rPr lang="en-US" altLang="zh-CN" sz="1900" dirty="0" smtClean="0">
                <a:solidFill>
                  <a:srgbClr val="7030A0"/>
                </a:solidFill>
              </a:rPr>
              <a:t>N1=1000; N2=500; N3=2000;</a:t>
            </a:r>
          </a:p>
          <a:p>
            <a:pPr>
              <a:lnSpc>
                <a:spcPct val="170000"/>
              </a:lnSpc>
            </a:pPr>
            <a:r>
              <a:rPr lang="en-US" altLang="zh-CN" sz="1900" dirty="0" smtClean="0">
                <a:solidFill>
                  <a:srgbClr val="7030A0"/>
                </a:solidFill>
              </a:rPr>
              <a:t>X1=</a:t>
            </a:r>
            <a:r>
              <a:rPr lang="en-US" altLang="zh-CN" sz="1900" dirty="0" err="1" smtClean="0">
                <a:solidFill>
                  <a:srgbClr val="7030A0"/>
                </a:solidFill>
              </a:rPr>
              <a:t>mvnrnd</a:t>
            </a:r>
            <a:r>
              <a:rPr lang="en-US" altLang="zh-CN" sz="1900" dirty="0" smtClean="0">
                <a:solidFill>
                  <a:srgbClr val="7030A0"/>
                </a:solidFill>
              </a:rPr>
              <a:t>([0,0], [1,0;0,1], N1);</a:t>
            </a:r>
          </a:p>
          <a:p>
            <a:pPr>
              <a:lnSpc>
                <a:spcPct val="170000"/>
              </a:lnSpc>
            </a:pPr>
            <a:r>
              <a:rPr lang="pt-BR" altLang="zh-CN" sz="1900" dirty="0" smtClean="0">
                <a:solidFill>
                  <a:srgbClr val="7030A0"/>
                </a:solidFill>
              </a:rPr>
              <a:t>X2=mvnrnd([3,6], [1,-0.8;-0.8,1], N2);</a:t>
            </a:r>
          </a:p>
          <a:p>
            <a:pPr>
              <a:lnSpc>
                <a:spcPct val="170000"/>
              </a:lnSpc>
            </a:pPr>
            <a:r>
              <a:rPr lang="en-US" altLang="zh-CN" sz="1900" dirty="0" smtClean="0">
                <a:solidFill>
                  <a:srgbClr val="7030A0"/>
                </a:solidFill>
              </a:rPr>
              <a:t>X3=</a:t>
            </a:r>
            <a:r>
              <a:rPr lang="en-US" altLang="zh-CN" sz="1900" dirty="0" err="1" smtClean="0">
                <a:solidFill>
                  <a:srgbClr val="7030A0"/>
                </a:solidFill>
              </a:rPr>
              <a:t>mvnrnd</a:t>
            </a:r>
            <a:r>
              <a:rPr lang="en-US" altLang="zh-CN" sz="1900" dirty="0" smtClean="0">
                <a:solidFill>
                  <a:srgbClr val="7030A0"/>
                </a:solidFill>
              </a:rPr>
              <a:t>([10,6], [1,0.8;0.8,1], N3);</a:t>
            </a:r>
          </a:p>
          <a:p>
            <a:pPr>
              <a:lnSpc>
                <a:spcPct val="170000"/>
              </a:lnSpc>
            </a:pPr>
            <a:r>
              <a:rPr lang="en-US" altLang="zh-CN" sz="1900" dirty="0" smtClean="0"/>
              <a:t>S1=(N1-1)*</a:t>
            </a:r>
            <a:r>
              <a:rPr lang="en-US" altLang="zh-CN" sz="1900" dirty="0" err="1" smtClean="0"/>
              <a:t>cov</a:t>
            </a:r>
            <a:r>
              <a:rPr lang="en-US" altLang="zh-CN" sz="1900" dirty="0" smtClean="0"/>
              <a:t>(X1); S2=(N2-1)*</a:t>
            </a:r>
            <a:r>
              <a:rPr lang="en-US" altLang="zh-CN" sz="1900" dirty="0" err="1" smtClean="0"/>
              <a:t>cov</a:t>
            </a:r>
            <a:r>
              <a:rPr lang="en-US" altLang="zh-CN" sz="1900" dirty="0" smtClean="0"/>
              <a:t>(X2); S3=(N3-1)*</a:t>
            </a:r>
            <a:r>
              <a:rPr lang="en-US" altLang="zh-CN" sz="1900" dirty="0" err="1" smtClean="0"/>
              <a:t>cov</a:t>
            </a:r>
            <a:r>
              <a:rPr lang="en-US" altLang="zh-CN" sz="1900" dirty="0" smtClean="0"/>
              <a:t>(X3);</a:t>
            </a:r>
          </a:p>
          <a:p>
            <a:pPr>
              <a:lnSpc>
                <a:spcPct val="170000"/>
              </a:lnSpc>
            </a:pPr>
            <a:r>
              <a:rPr lang="en-US" altLang="zh-CN" sz="1900" dirty="0" err="1" smtClean="0"/>
              <a:t>Sw</a:t>
            </a:r>
            <a:r>
              <a:rPr lang="en-US" altLang="zh-CN" sz="1900" dirty="0" smtClean="0"/>
              <a:t>=S1+S2+S3;</a:t>
            </a:r>
          </a:p>
          <a:p>
            <a:pPr>
              <a:lnSpc>
                <a:spcPct val="170000"/>
              </a:lnSpc>
            </a:pPr>
            <a:r>
              <a:rPr lang="en-US" altLang="zh-CN" sz="1900" dirty="0" smtClean="0"/>
              <a:t>M1=mean(X1); M2=mean(X2); M3=mean(X3);</a:t>
            </a:r>
          </a:p>
          <a:p>
            <a:pPr>
              <a:lnSpc>
                <a:spcPct val="170000"/>
              </a:lnSpc>
            </a:pPr>
            <a:r>
              <a:rPr lang="en-US" altLang="zh-CN" sz="1900" dirty="0" smtClean="0">
                <a:solidFill>
                  <a:srgbClr val="C00000"/>
                </a:solidFill>
              </a:rPr>
              <a:t>Mu=(N1*M1+N2*M2+N3*M3)/(N1+N2+N3);</a:t>
            </a:r>
          </a:p>
          <a:p>
            <a:pPr>
              <a:lnSpc>
                <a:spcPct val="170000"/>
              </a:lnSpc>
            </a:pPr>
            <a:r>
              <a:rPr lang="en-US" altLang="zh-CN" sz="1900" dirty="0" err="1" smtClean="0">
                <a:solidFill>
                  <a:srgbClr val="C00000"/>
                </a:solidFill>
              </a:rPr>
              <a:t>Sb</a:t>
            </a:r>
            <a:r>
              <a:rPr lang="en-US" altLang="zh-CN" sz="1900" dirty="0" smtClean="0">
                <a:solidFill>
                  <a:srgbClr val="C00000"/>
                </a:solidFill>
              </a:rPr>
              <a:t>=N1*(M1-Mu)'*(M1-Mu)+N2*(M2-Mu)'*(M2-Mu) +N3*(M3-Mu)'*(M3-Mu);</a:t>
            </a:r>
          </a:p>
          <a:p>
            <a:pPr>
              <a:lnSpc>
                <a:spcPct val="170000"/>
              </a:lnSpc>
            </a:pPr>
            <a:r>
              <a:rPr lang="en-US" altLang="zh-CN" sz="1900" dirty="0" smtClean="0"/>
              <a:t>J=inv(</a:t>
            </a:r>
            <a:r>
              <a:rPr lang="en-US" altLang="zh-CN" sz="1900" dirty="0" err="1" smtClean="0"/>
              <a:t>Sw</a:t>
            </a:r>
            <a:r>
              <a:rPr lang="en-US" altLang="zh-CN" sz="1900" dirty="0" smtClean="0"/>
              <a:t>)*</a:t>
            </a:r>
            <a:r>
              <a:rPr lang="en-US" altLang="zh-CN" sz="1900" dirty="0" err="1" smtClean="0"/>
              <a:t>Sb</a:t>
            </a:r>
            <a:r>
              <a:rPr lang="en-US" altLang="zh-CN" sz="1900" dirty="0" smtClean="0"/>
              <a:t>;  [V,D]=</a:t>
            </a:r>
            <a:r>
              <a:rPr lang="en-US" altLang="zh-CN" sz="1900" dirty="0" err="1" smtClean="0"/>
              <a:t>eig</a:t>
            </a:r>
            <a:r>
              <a:rPr lang="en-US" altLang="zh-CN" sz="1900" dirty="0" smtClean="0"/>
              <a:t>(J);</a:t>
            </a:r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70861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0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0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Limitations of LDA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1743075"/>
          </a:xfrm>
        </p:spPr>
        <p:txBody>
          <a:bodyPr>
            <a:normAutofit fontScale="62500" lnSpcReduction="20000"/>
          </a:bodyPr>
          <a:lstStyle/>
          <a:p>
            <a:r>
              <a:rPr lang="en-AU" altLang="zh-CN" dirty="0" smtClean="0"/>
              <a:t>LDA produces at most </a:t>
            </a:r>
            <a:r>
              <a:rPr lang="en-AU" altLang="zh-CN" dirty="0" smtClean="0">
                <a:solidFill>
                  <a:srgbClr val="FF0000"/>
                </a:solidFill>
              </a:rPr>
              <a:t>C-1</a:t>
            </a:r>
            <a:r>
              <a:rPr lang="en-AU" altLang="zh-CN" dirty="0" smtClean="0"/>
              <a:t> projections</a:t>
            </a:r>
          </a:p>
          <a:p>
            <a:pPr lvl="1"/>
            <a:r>
              <a:rPr lang="en-AU" altLang="zh-CN" dirty="0" smtClean="0"/>
              <a:t>S</a:t>
            </a:r>
            <a:r>
              <a:rPr lang="en-AU" altLang="zh-CN" baseline="-25000" dirty="0" smtClean="0"/>
              <a:t>B</a:t>
            </a:r>
            <a:r>
              <a:rPr lang="en-AU" altLang="zh-CN" dirty="0" smtClean="0"/>
              <a:t> is a matrix with rank C-1 or less.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S</a:t>
            </a:r>
            <a:r>
              <a:rPr lang="en-AU" altLang="zh-CN" baseline="-25000" dirty="0" smtClean="0"/>
              <a:t>W</a:t>
            </a:r>
            <a:r>
              <a:rPr lang="en-AU" altLang="zh-CN" dirty="0" smtClean="0"/>
              <a:t> may be singular.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LDA does not work well when ...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76</a:t>
            </a:fld>
            <a:endParaRPr lang="en-US" altLang="zh-CN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1200" y="1295400"/>
            <a:ext cx="2028825" cy="229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38800" y="3886200"/>
            <a:ext cx="2631518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554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4400" y="3200400"/>
            <a:ext cx="371475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4756" name="Picture 4" descr="C:\Users\BOYUAN~1\AppData\Local\Temp\D}IZNTVG4WC}9B)7S%9%`Q0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038850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Reading Materials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066800"/>
            <a:ext cx="8001000" cy="5324475"/>
          </a:xfrm>
        </p:spPr>
        <p:txBody>
          <a:bodyPr>
            <a:normAutofit fontScale="55000" lnSpcReduction="20000"/>
          </a:bodyPr>
          <a:lstStyle/>
          <a:p>
            <a:pPr algn="just"/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M. A. Hernandez and S. J. </a:t>
            </a:r>
            <a:r>
              <a:rPr lang="en-AU" altLang="zh-CN" sz="2900" dirty="0" err="1" smtClean="0">
                <a:latin typeface="Times New Roman" pitchFamily="18" charset="0"/>
                <a:cs typeface="Times New Roman" pitchFamily="18" charset="0"/>
              </a:rPr>
              <a:t>Stolfo</a:t>
            </a:r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, “</a:t>
            </a:r>
            <a:r>
              <a:rPr lang="en-US" altLang="zh-CN" sz="2900" dirty="0" smtClean="0">
                <a:latin typeface="Times New Roman" pitchFamily="18" charset="0"/>
                <a:cs typeface="Times New Roman" pitchFamily="18" charset="0"/>
              </a:rPr>
              <a:t>Real-World Data is Dirty: </a:t>
            </a:r>
            <a:r>
              <a:rPr lang="en-US" altLang="zh-CN" sz="29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Data Cleansing and The Merge/Purge Problem</a:t>
            </a:r>
            <a:r>
              <a:rPr lang="en-US" altLang="zh-CN" sz="2900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” </a:t>
            </a:r>
            <a:r>
              <a:rPr lang="en-US" altLang="zh-CN" sz="2900" dirty="0" smtClean="0">
                <a:latin typeface="Times New Roman" pitchFamily="18" charset="0"/>
                <a:cs typeface="Times New Roman" pitchFamily="18" charset="0"/>
              </a:rPr>
              <a:t>Data Mining and Knowledge Discovery, vol. 2, pp. 9–37, 1998.</a:t>
            </a:r>
            <a:endParaRPr lang="nl-NL" altLang="zh-CN" sz="29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nl-NL" altLang="zh-CN" sz="29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nl-NL" altLang="zh-CN" sz="2900" dirty="0" smtClean="0">
                <a:latin typeface="Times New Roman" pitchFamily="18" charset="0"/>
                <a:cs typeface="Times New Roman" pitchFamily="18" charset="0"/>
              </a:rPr>
              <a:t>A. Donders, G. van der Heijden, T. Stijnen, and K. Moons, “Review: A </a:t>
            </a:r>
            <a:r>
              <a:rPr lang="en-US" altLang="zh-CN" sz="2900" dirty="0" smtClean="0">
                <a:latin typeface="Times New Roman" pitchFamily="18" charset="0"/>
                <a:cs typeface="Times New Roman" pitchFamily="18" charset="0"/>
              </a:rPr>
              <a:t>Gentle Introduction to Imputation of </a:t>
            </a:r>
            <a:r>
              <a:rPr lang="en-US" altLang="zh-CN" sz="29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Missing Values</a:t>
            </a:r>
            <a:r>
              <a:rPr lang="en-US" altLang="zh-CN" sz="2900" dirty="0" smtClean="0">
                <a:latin typeface="Times New Roman" pitchFamily="18" charset="0"/>
                <a:cs typeface="Times New Roman" pitchFamily="18" charset="0"/>
              </a:rPr>
              <a:t>,” Journal of Clinical </a:t>
            </a:r>
            <a:r>
              <a:rPr lang="nl-NL" altLang="zh-CN" sz="2900" dirty="0" smtClean="0">
                <a:latin typeface="Times New Roman" pitchFamily="18" charset="0"/>
                <a:cs typeface="Times New Roman" pitchFamily="18" charset="0"/>
              </a:rPr>
              <a:t>Epidemiology, vol. 59, pp. 1087-1091, 2006.</a:t>
            </a:r>
          </a:p>
          <a:p>
            <a:pPr algn="just"/>
            <a:endParaRPr lang="nl-NL" altLang="zh-CN" sz="29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altLang="zh-CN" sz="2900" dirty="0" smtClean="0">
                <a:latin typeface="Times New Roman" pitchFamily="18" charset="0"/>
                <a:cs typeface="Times New Roman" pitchFamily="18" charset="0"/>
              </a:rPr>
              <a:t>N. V. </a:t>
            </a:r>
            <a:r>
              <a:rPr lang="en-US" altLang="zh-CN" sz="2900" dirty="0" err="1" smtClean="0">
                <a:latin typeface="Times New Roman" pitchFamily="18" charset="0"/>
                <a:cs typeface="Times New Roman" pitchFamily="18" charset="0"/>
              </a:rPr>
              <a:t>Chawla</a:t>
            </a:r>
            <a:r>
              <a:rPr lang="en-US" altLang="zh-CN" sz="2900" dirty="0" smtClean="0">
                <a:latin typeface="Times New Roman" pitchFamily="18" charset="0"/>
                <a:cs typeface="Times New Roman" pitchFamily="18" charset="0"/>
              </a:rPr>
              <a:t>, K. W. Bowyer, L. O. Hall and W. P. </a:t>
            </a:r>
            <a:r>
              <a:rPr lang="en-US" altLang="zh-CN" sz="2900" dirty="0" err="1" smtClean="0">
                <a:latin typeface="Times New Roman" pitchFamily="18" charset="0"/>
                <a:cs typeface="Times New Roman" pitchFamily="18" charset="0"/>
              </a:rPr>
              <a:t>Kegelmeyer</a:t>
            </a:r>
            <a:r>
              <a:rPr lang="en-US" altLang="zh-CN" sz="2900" dirty="0" smtClean="0">
                <a:latin typeface="Times New Roman" pitchFamily="18" charset="0"/>
                <a:cs typeface="Times New Roman" pitchFamily="18" charset="0"/>
              </a:rPr>
              <a:t>, “SMOTE: Synthetic Minority Over-Sampling Technique,” Journal of Artificial Intelligence Research, vol. 16, pp. 321–357, 2002.</a:t>
            </a:r>
          </a:p>
          <a:p>
            <a:pPr marL="0" indent="0" algn="just">
              <a:buNone/>
            </a:pPr>
            <a:r>
              <a:rPr lang="en-US" altLang="zh-CN" sz="2900" dirty="0" smtClean="0">
                <a:latin typeface="Times New Roman" pitchFamily="18" charset="0"/>
                <a:cs typeface="Times New Roman" pitchFamily="18" charset="0"/>
              </a:rPr>
              <a:t>---- </a:t>
            </a:r>
            <a:r>
              <a:rPr lang="en-US" altLang="zh-CN" sz="29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Imbalance</a:t>
            </a:r>
            <a:endParaRPr lang="en-AU" altLang="zh-CN" sz="29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N. </a:t>
            </a:r>
            <a:r>
              <a:rPr lang="en-AU" altLang="zh-CN" sz="2900" dirty="0" err="1" smtClean="0">
                <a:latin typeface="Times New Roman" pitchFamily="18" charset="0"/>
                <a:cs typeface="Times New Roman" pitchFamily="18" charset="0"/>
              </a:rPr>
              <a:t>Japkowicz</a:t>
            </a:r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 and S. Stephen, “</a:t>
            </a:r>
            <a:r>
              <a:rPr lang="en-US" altLang="zh-CN" sz="2900" dirty="0" smtClean="0">
                <a:latin typeface="Times New Roman" pitchFamily="18" charset="0"/>
                <a:cs typeface="Times New Roman" pitchFamily="18" charset="0"/>
              </a:rPr>
              <a:t>The Class </a:t>
            </a:r>
            <a:r>
              <a:rPr lang="en-US" altLang="zh-CN" sz="29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Imbalance</a:t>
            </a:r>
            <a:r>
              <a:rPr lang="en-US" altLang="zh-CN" sz="2900" dirty="0" smtClean="0">
                <a:latin typeface="Times New Roman" pitchFamily="18" charset="0"/>
                <a:cs typeface="Times New Roman" pitchFamily="18" charset="0"/>
              </a:rPr>
              <a:t> Problem: A Systematic Study,</a:t>
            </a:r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” Intelligent Data Analysis, vol. 6, pp. 429–449, 2002.</a:t>
            </a:r>
          </a:p>
          <a:p>
            <a:pPr algn="just"/>
            <a:endParaRPr lang="en-AU" altLang="zh-CN" sz="29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D. </a:t>
            </a:r>
            <a:r>
              <a:rPr lang="en-AU" altLang="zh-CN" sz="2900" dirty="0" err="1" smtClean="0">
                <a:latin typeface="Times New Roman" pitchFamily="18" charset="0"/>
                <a:cs typeface="Times New Roman" pitchFamily="18" charset="0"/>
              </a:rPr>
              <a:t>Keim</a:t>
            </a:r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, “Information </a:t>
            </a:r>
            <a:r>
              <a:rPr lang="en-AU" altLang="zh-CN" sz="29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Visualization</a:t>
            </a:r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 and Visual Data Mining,” IEEE Transactions on Visualization and Computer Graphics, vol. 8, pp. 1-8, 2002.</a:t>
            </a:r>
            <a:endParaRPr lang="en-US" altLang="zh-CN" sz="29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AU" altLang="zh-CN" sz="2900" dirty="0" smtClean="0"/>
          </a:p>
          <a:p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PCA Tutorials</a:t>
            </a:r>
          </a:p>
          <a:p>
            <a:pPr lvl="1" algn="just"/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http://www.cs.princeton.edu/picasso/mats/PCA-Tutorial-Intuition_jp.pdf</a:t>
            </a:r>
          </a:p>
          <a:p>
            <a:pPr lvl="1" algn="just"/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http://www.cs.otago.ac.nz/cosc453/student_tutorials/principal_components.pdf </a:t>
            </a:r>
          </a:p>
          <a:p>
            <a:endParaRPr lang="en-AU" altLang="zh-CN" sz="29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Lagrange Multipliers</a:t>
            </a:r>
          </a:p>
          <a:p>
            <a:pPr lvl="1"/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http://diglib.stanford.edu:8091/~klein/lagrange-multipliers.pdf</a:t>
            </a:r>
          </a:p>
          <a:p>
            <a:pPr algn="just"/>
            <a:endParaRPr lang="en-AU" altLang="zh-CN" dirty="0" smtClean="0"/>
          </a:p>
          <a:p>
            <a:pPr algn="just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923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Outliers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 flipV="1">
            <a:off x="4265613" y="4065588"/>
            <a:ext cx="42862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Oval 6"/>
          <p:cNvSpPr>
            <a:spLocks noChangeArrowheads="1"/>
          </p:cNvSpPr>
          <p:nvPr/>
        </p:nvSpPr>
        <p:spPr bwMode="auto">
          <a:xfrm flipV="1">
            <a:off x="3848100" y="4170363"/>
            <a:ext cx="42863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 flipV="1">
            <a:off x="3673475" y="3246438"/>
            <a:ext cx="42863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auto">
          <a:xfrm flipV="1">
            <a:off x="3498850" y="4638675"/>
            <a:ext cx="42863" cy="428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 flipV="1">
            <a:off x="4370388" y="3713163"/>
            <a:ext cx="42862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 flipV="1">
            <a:off x="4572000" y="3440113"/>
            <a:ext cx="42863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Oval 11"/>
          <p:cNvSpPr>
            <a:spLocks noChangeArrowheads="1"/>
          </p:cNvSpPr>
          <p:nvPr/>
        </p:nvSpPr>
        <p:spPr bwMode="auto">
          <a:xfrm flipV="1">
            <a:off x="3140075" y="4735513"/>
            <a:ext cx="42863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Oval 12"/>
          <p:cNvSpPr>
            <a:spLocks noChangeArrowheads="1"/>
          </p:cNvSpPr>
          <p:nvPr/>
        </p:nvSpPr>
        <p:spPr bwMode="auto">
          <a:xfrm flipV="1">
            <a:off x="4892675" y="3435350"/>
            <a:ext cx="42863" cy="428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 flipV="1">
            <a:off x="4913313" y="3195638"/>
            <a:ext cx="42862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Oval 14"/>
          <p:cNvSpPr>
            <a:spLocks noChangeArrowheads="1"/>
          </p:cNvSpPr>
          <p:nvPr/>
        </p:nvSpPr>
        <p:spPr bwMode="auto">
          <a:xfrm flipV="1">
            <a:off x="5327650" y="3168650"/>
            <a:ext cx="42863" cy="428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Oval 15"/>
          <p:cNvSpPr>
            <a:spLocks noChangeArrowheads="1"/>
          </p:cNvSpPr>
          <p:nvPr/>
        </p:nvSpPr>
        <p:spPr bwMode="auto">
          <a:xfrm flipV="1">
            <a:off x="3095625" y="5002213"/>
            <a:ext cx="42863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Oval 16"/>
          <p:cNvSpPr>
            <a:spLocks noChangeArrowheads="1"/>
          </p:cNvSpPr>
          <p:nvPr/>
        </p:nvSpPr>
        <p:spPr bwMode="auto">
          <a:xfrm flipV="1">
            <a:off x="5307013" y="2917825"/>
            <a:ext cx="42862" cy="428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Oval 17"/>
          <p:cNvSpPr>
            <a:spLocks noChangeArrowheads="1"/>
          </p:cNvSpPr>
          <p:nvPr/>
        </p:nvSpPr>
        <p:spPr bwMode="auto">
          <a:xfrm flipV="1">
            <a:off x="5637213" y="2792413"/>
            <a:ext cx="42862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Line 18"/>
          <p:cNvSpPr>
            <a:spLocks noChangeShapeType="1"/>
          </p:cNvSpPr>
          <p:nvPr/>
        </p:nvSpPr>
        <p:spPr bwMode="auto">
          <a:xfrm flipV="1">
            <a:off x="2862263" y="2705100"/>
            <a:ext cx="2906712" cy="2270125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6248400" y="55626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altLang="ko-KR" sz="2400" dirty="0">
                <a:latin typeface="Times New Roman" pitchFamily="18" charset="0"/>
              </a:rPr>
              <a:t>x</a:t>
            </a:r>
          </a:p>
        </p:txBody>
      </p: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1752600" y="21336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altLang="ko-KR" sz="2400" dirty="0">
                <a:latin typeface="Times New Roman" pitchFamily="18" charset="0"/>
              </a:rPr>
              <a:t>y</a:t>
            </a: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4267200" y="4343400"/>
            <a:ext cx="12890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altLang="ko-KR" sz="2400" dirty="0">
                <a:latin typeface="Times New Roman" pitchFamily="18" charset="0"/>
              </a:rPr>
              <a:t>y = x + 1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114800" y="198120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7030A0"/>
                </a:solidFill>
              </a:rPr>
              <a:t>Outliers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32" name="直接箭头连接符 31"/>
          <p:cNvCxnSpPr/>
          <p:nvPr/>
        </p:nvCxnSpPr>
        <p:spPr>
          <a:xfrm rot="10800000" flipV="1">
            <a:off x="3733800" y="2438400"/>
            <a:ext cx="838200" cy="76200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5"/>
          <p:cNvSpPr>
            <a:spLocks noChangeArrowheads="1"/>
          </p:cNvSpPr>
          <p:nvPr/>
        </p:nvSpPr>
        <p:spPr bwMode="auto">
          <a:xfrm flipV="1">
            <a:off x="5715000" y="3767138"/>
            <a:ext cx="42862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35" name="直接箭头连接符 34"/>
          <p:cNvCxnSpPr>
            <a:endCxn id="33" idx="4"/>
          </p:cNvCxnSpPr>
          <p:nvPr/>
        </p:nvCxnSpPr>
        <p:spPr>
          <a:xfrm rot="16200000" flipH="1">
            <a:off x="4489846" y="2520553"/>
            <a:ext cx="1328738" cy="1164431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2209800" y="5486400"/>
            <a:ext cx="47244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rot="5400000" flipH="1" flipV="1">
            <a:off x="457200" y="3733800"/>
            <a:ext cx="35052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2438400" y="1524000"/>
            <a:ext cx="4267200" cy="3505200"/>
            <a:chOff x="3648" y="2448"/>
            <a:chExt cx="2112" cy="1872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648" y="2448"/>
              <a:ext cx="2112" cy="187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</p:pic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3766" y="2961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3907" y="3224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5612" y="3871"/>
              <a:ext cx="86" cy="85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319" y="3937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4944" y="3072"/>
              <a:ext cx="192" cy="24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3888" y="3120"/>
              <a:ext cx="192" cy="24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Outliers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sp>
        <p:nvSpPr>
          <p:cNvPr id="13" name="TextBox 12"/>
          <p:cNvSpPr txBox="1"/>
          <p:nvPr/>
        </p:nvSpPr>
        <p:spPr>
          <a:xfrm>
            <a:off x="2677845" y="572666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7030A0"/>
                </a:solidFill>
              </a:rPr>
              <a:t>Outliers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rot="5400000" flipH="1" flipV="1">
            <a:off x="2933700" y="4762500"/>
            <a:ext cx="1143000" cy="60960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rot="16200000" flipV="1">
            <a:off x="1562100" y="4000500"/>
            <a:ext cx="2895600" cy="38100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3200400" y="4343400"/>
            <a:ext cx="3276600" cy="129540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sample">
  <a:themeElements>
    <a:clrScheme name="sample 2">
      <a:dk1>
        <a:srgbClr val="113F71"/>
      </a:dk1>
      <a:lt1>
        <a:srgbClr val="FFFFFF"/>
      </a:lt1>
      <a:dk2>
        <a:srgbClr val="000000"/>
      </a:dk2>
      <a:lt2>
        <a:srgbClr val="C1D1D3"/>
      </a:lt2>
      <a:accent1>
        <a:srgbClr val="2D7ACF"/>
      </a:accent1>
      <a:accent2>
        <a:srgbClr val="99CC00"/>
      </a:accent2>
      <a:accent3>
        <a:srgbClr val="FFFFFF"/>
      </a:accent3>
      <a:accent4>
        <a:srgbClr val="0D345F"/>
      </a:accent4>
      <a:accent5>
        <a:srgbClr val="ADBEE4"/>
      </a:accent5>
      <a:accent6>
        <a:srgbClr val="8AB900"/>
      </a:accent6>
      <a:hlink>
        <a:srgbClr val="5AABCC"/>
      </a:hlink>
      <a:folHlink>
        <a:srgbClr val="BD9E61"/>
      </a:folHlink>
    </a:clrScheme>
    <a:fontScheme name="samp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2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sample 1">
        <a:dk1>
          <a:srgbClr val="1F52C0"/>
        </a:dk1>
        <a:lt1>
          <a:srgbClr val="FFFFFF"/>
        </a:lt1>
        <a:dk2>
          <a:srgbClr val="000000"/>
        </a:dk2>
        <a:lt2>
          <a:srgbClr val="D6E1E2"/>
        </a:lt2>
        <a:accent1>
          <a:srgbClr val="E38B55"/>
        </a:accent1>
        <a:accent2>
          <a:srgbClr val="CB81D5"/>
        </a:accent2>
        <a:accent3>
          <a:srgbClr val="FFFFFF"/>
        </a:accent3>
        <a:accent4>
          <a:srgbClr val="1945A4"/>
        </a:accent4>
        <a:accent5>
          <a:srgbClr val="EFC4B4"/>
        </a:accent5>
        <a:accent6>
          <a:srgbClr val="B874C1"/>
        </a:accent6>
        <a:hlink>
          <a:srgbClr val="705FC3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113F71"/>
        </a:dk1>
        <a:lt1>
          <a:srgbClr val="FFFFFF"/>
        </a:lt1>
        <a:dk2>
          <a:srgbClr val="000000"/>
        </a:dk2>
        <a:lt2>
          <a:srgbClr val="C1D1D3"/>
        </a:lt2>
        <a:accent1>
          <a:srgbClr val="2D7ACF"/>
        </a:accent1>
        <a:accent2>
          <a:srgbClr val="99CC00"/>
        </a:accent2>
        <a:accent3>
          <a:srgbClr val="FFFFFF"/>
        </a:accent3>
        <a:accent4>
          <a:srgbClr val="0D345F"/>
        </a:accent4>
        <a:accent5>
          <a:srgbClr val="ADBEE4"/>
        </a:accent5>
        <a:accent6>
          <a:srgbClr val="8AB900"/>
        </a:accent6>
        <a:hlink>
          <a:srgbClr val="5AABCC"/>
        </a:hlink>
        <a:folHlink>
          <a:srgbClr val="BD9E6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1F2163"/>
        </a:dk1>
        <a:lt1>
          <a:srgbClr val="FFFFFF"/>
        </a:lt1>
        <a:dk2>
          <a:srgbClr val="000000"/>
        </a:dk2>
        <a:lt2>
          <a:srgbClr val="CCD8DA"/>
        </a:lt2>
        <a:accent1>
          <a:srgbClr val="4067CA"/>
        </a:accent1>
        <a:accent2>
          <a:srgbClr val="00B4B0"/>
        </a:accent2>
        <a:accent3>
          <a:srgbClr val="FFFFFF"/>
        </a:accent3>
        <a:accent4>
          <a:srgbClr val="191B53"/>
        </a:accent4>
        <a:accent5>
          <a:srgbClr val="AFB8E1"/>
        </a:accent5>
        <a:accent6>
          <a:srgbClr val="00A39F"/>
        </a:accent6>
        <a:hlink>
          <a:srgbClr val="6DB1DF"/>
        </a:hlink>
        <a:folHlink>
          <a:srgbClr val="9292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11424</TotalTime>
  <Words>2258</Words>
  <Application>Microsoft Office PowerPoint</Application>
  <PresentationFormat>全屏显示(4:3)</PresentationFormat>
  <Paragraphs>616</Paragraphs>
  <Slides>77</Slides>
  <Notes>27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77</vt:i4>
      </vt:variant>
    </vt:vector>
  </HeadingPairs>
  <TitlesOfParts>
    <vt:vector size="89" baseType="lpstr">
      <vt:lpstr>굴림</vt:lpstr>
      <vt:lpstr>宋体</vt:lpstr>
      <vt:lpstr>Arial</vt:lpstr>
      <vt:lpstr>Calibri</vt:lpstr>
      <vt:lpstr>Cambria Math</vt:lpstr>
      <vt:lpstr>Tahoma</vt:lpstr>
      <vt:lpstr>Times New Roman</vt:lpstr>
      <vt:lpstr>Verdana</vt:lpstr>
      <vt:lpstr>Wingdings</vt:lpstr>
      <vt:lpstr>sample</vt:lpstr>
      <vt:lpstr>Equation</vt:lpstr>
      <vt:lpstr>公式</vt:lpstr>
      <vt:lpstr>Data Preprocessing </vt:lpstr>
      <vt:lpstr>Outline</vt:lpstr>
      <vt:lpstr>Where are data from?</vt:lpstr>
      <vt:lpstr>Why Data Preprocessing?</vt:lpstr>
      <vt:lpstr>Missing Data</vt:lpstr>
      <vt:lpstr>How to handle missing data?</vt:lpstr>
      <vt:lpstr>Missing Data: An Example</vt:lpstr>
      <vt:lpstr>Outliers</vt:lpstr>
      <vt:lpstr>Outliers</vt:lpstr>
      <vt:lpstr>Anomaly vs. Outlier</vt:lpstr>
      <vt:lpstr>PowerPoint 演示文稿</vt:lpstr>
      <vt:lpstr>Local Outlier Factor</vt:lpstr>
      <vt:lpstr>Local Outlier Factor</vt:lpstr>
      <vt:lpstr>Duplicate Data</vt:lpstr>
      <vt:lpstr>Duplicate Data</vt:lpstr>
      <vt:lpstr>Duplicate Data</vt:lpstr>
      <vt:lpstr>PowerPoint 演示文稿</vt:lpstr>
      <vt:lpstr>Data Transformation</vt:lpstr>
      <vt:lpstr>Attribute Types</vt:lpstr>
      <vt:lpstr>Type Conversion</vt:lpstr>
      <vt:lpstr>Type Conversion</vt:lpstr>
      <vt:lpstr>Type Conversion</vt:lpstr>
      <vt:lpstr>Sampling</vt:lpstr>
      <vt:lpstr>Imbalanced Datasets</vt:lpstr>
      <vt:lpstr>Imbalanced Datasets</vt:lpstr>
      <vt:lpstr>Over-Sampling</vt:lpstr>
      <vt:lpstr>Boundary Sampling</vt:lpstr>
      <vt:lpstr>PowerPoint 演示文稿</vt:lpstr>
      <vt:lpstr>Normalization</vt:lpstr>
      <vt:lpstr>Data Description</vt:lpstr>
      <vt:lpstr>Data Description</vt:lpstr>
      <vt:lpstr>Data Description</vt:lpstr>
      <vt:lpstr>Data Visualization (1D)</vt:lpstr>
      <vt:lpstr>Data Visualization (2D)</vt:lpstr>
      <vt:lpstr>Surf Plots (3D)</vt:lpstr>
      <vt:lpstr>Box Plots (High Dimensional)</vt:lpstr>
      <vt:lpstr>Parallel Coordinates (High Dimensional)</vt:lpstr>
      <vt:lpstr>CiteSpace</vt:lpstr>
      <vt:lpstr>Gephi</vt:lpstr>
      <vt:lpstr>PowerPoint 演示文稿</vt:lpstr>
      <vt:lpstr>Feature Selection</vt:lpstr>
      <vt:lpstr>Class Distributions</vt:lpstr>
      <vt:lpstr>Class Distributions</vt:lpstr>
      <vt:lpstr>Entropy</vt:lpstr>
      <vt:lpstr>Feature Subset Search</vt:lpstr>
      <vt:lpstr>Feature Subset Search</vt:lpstr>
      <vt:lpstr>PowerPoint 演示文稿</vt:lpstr>
      <vt:lpstr>Feature Extraction</vt:lpstr>
      <vt:lpstr>Principal Component Analysis</vt:lpstr>
      <vt:lpstr>2D Example</vt:lpstr>
      <vt:lpstr>2D Example</vt:lpstr>
      <vt:lpstr>2D Example</vt:lpstr>
      <vt:lpstr>Some Math</vt:lpstr>
      <vt:lpstr>A Different View</vt:lpstr>
      <vt:lpstr>Lagrange Multipliers</vt:lpstr>
      <vt:lpstr>More Math ...</vt:lpstr>
      <vt:lpstr>PCA Examples</vt:lpstr>
      <vt:lpstr>Fish</vt:lpstr>
      <vt:lpstr>Fish</vt:lpstr>
      <vt:lpstr>PowerPoint 演示文稿</vt:lpstr>
      <vt:lpstr>The Issue of PCA </vt:lpstr>
      <vt:lpstr>Linear Discriminant Analysis</vt:lpstr>
      <vt:lpstr>Measure of Separability</vt:lpstr>
      <vt:lpstr>Fisher Criterion</vt:lpstr>
      <vt:lpstr>Some Math …</vt:lpstr>
      <vt:lpstr>More Math...</vt:lpstr>
      <vt:lpstr>More Math...</vt:lpstr>
      <vt:lpstr>PowerPoint 演示文稿</vt:lpstr>
      <vt:lpstr>LDA Example</vt:lpstr>
      <vt:lpstr>LDA Example</vt:lpstr>
      <vt:lpstr>LDA Example</vt:lpstr>
      <vt:lpstr>LDA Example</vt:lpstr>
      <vt:lpstr>C-Class LDA</vt:lpstr>
      <vt:lpstr>C-Class LDA</vt:lpstr>
      <vt:lpstr>C-Class LDA</vt:lpstr>
      <vt:lpstr>Limitations of LDA</vt:lpstr>
      <vt:lpstr>Reading Materials</vt:lpstr>
    </vt:vector>
  </TitlesOfParts>
  <Company>GuildDesign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ThemeGallery.com</dc:creator>
  <cp:lastModifiedBy>user</cp:lastModifiedBy>
  <cp:revision>2003</cp:revision>
  <dcterms:created xsi:type="dcterms:W3CDTF">2004-08-26T06:30:40Z</dcterms:created>
  <dcterms:modified xsi:type="dcterms:W3CDTF">2016-09-30T09:32:31Z</dcterms:modified>
</cp:coreProperties>
</file>